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80" r:id="rId2"/>
    <p:sldId id="256" r:id="rId3"/>
    <p:sldId id="257" r:id="rId4"/>
    <p:sldId id="258" r:id="rId5"/>
    <p:sldId id="281" r:id="rId6"/>
    <p:sldId id="259" r:id="rId7"/>
    <p:sldId id="282" r:id="rId8"/>
    <p:sldId id="284" r:id="rId9"/>
    <p:sldId id="366" r:id="rId10"/>
    <p:sldId id="367" r:id="rId11"/>
    <p:sldId id="365" r:id="rId12"/>
    <p:sldId id="260" r:id="rId13"/>
    <p:sldId id="298" r:id="rId14"/>
    <p:sldId id="368" r:id="rId15"/>
    <p:sldId id="370" r:id="rId16"/>
    <p:sldId id="372" r:id="rId17"/>
    <p:sldId id="373" r:id="rId18"/>
    <p:sldId id="374" r:id="rId19"/>
    <p:sldId id="283" r:id="rId20"/>
    <p:sldId id="276" r:id="rId21"/>
    <p:sldId id="410" r:id="rId22"/>
    <p:sldId id="278" r:id="rId23"/>
    <p:sldId id="41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Raleway" pitchFamily="2" charset="-52"/>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Segoe UI Emoji" panose="020B0502040204020203"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533">
          <p15:clr>
            <a:srgbClr val="A4A3A4"/>
          </p15:clr>
        </p15:guide>
        <p15:guide id="2" pos="1002">
          <p15:clr>
            <a:srgbClr val="9AA0A6"/>
          </p15:clr>
        </p15:guide>
        <p15:guide id="3" orient="horz" pos="1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327228-7541-4BA0-AA87-866D9537756B}">
  <a:tblStyle styleId="{92327228-7541-4BA0-AA87-866D953775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061" autoAdjust="0"/>
  </p:normalViewPr>
  <p:slideViewPr>
    <p:cSldViewPr snapToGrid="0">
      <p:cViewPr varScale="1">
        <p:scale>
          <a:sx n="105" d="100"/>
          <a:sy n="105" d="100"/>
        </p:scale>
        <p:origin x="1752" y="90"/>
      </p:cViewPr>
      <p:guideLst>
        <p:guide pos="5533"/>
        <p:guide pos="1002"/>
        <p:guide orient="horz" pos="179"/>
      </p:guideLst>
    </p:cSldViewPr>
  </p:slideViewPr>
  <p:notesTextViewPr>
    <p:cViewPr>
      <p:scale>
        <a:sx n="1" d="1"/>
        <a:sy n="1" d="1"/>
      </p:scale>
      <p:origin x="0" y="-304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spring.io/spring-boot/reference/actuator/endpoints.html#actuator.endpoints.controlling-acces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spring.io/spring-boot/reference/actuator/endpoints.html#actuator.endpoints.expos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spring.io/spring-boot/reference/actuator/endpoints.html#actuator.endpoints.controlling-acces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spring.io/spring-boot/reference/actuator/endpoints.html#actuator.endpoints.expos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localhost:8082/actuator/beans" TargetMode="External"/><Relationship Id="rId7" Type="http://schemas.openxmlformats.org/officeDocument/2006/relationships/hyperlink" Target="http://localhost:8082/actuator/scheduledtask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localhost:8082/actuator/threaddump" TargetMode="External"/><Relationship Id="rId5" Type="http://schemas.openxmlformats.org/officeDocument/2006/relationships/hyperlink" Target="http://localhost:8082/actuator/heapdump" TargetMode="External"/><Relationship Id="rId4" Type="http://schemas.openxmlformats.org/officeDocument/2006/relationships/hyperlink" Target="http://localhost:8082/actuator/logger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2513448e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e2513448e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Здесь показать пример нагрузки сервиса и спросить в чем проблема</a:t>
            </a:r>
            <a:endParaRPr dirty="0"/>
          </a:p>
        </p:txBody>
      </p:sp>
    </p:spTree>
    <p:extLst>
      <p:ext uri="{BB962C8B-B14F-4D97-AF65-F5344CB8AC3E}">
        <p14:creationId xmlns:p14="http://schemas.microsoft.com/office/powerpoint/2010/main" val="2277907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2513448e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e2513448e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Здесь показать пример нагрузки сервиса и спросить в чем проблема</a:t>
            </a:r>
            <a:endParaRPr dirty="0"/>
          </a:p>
        </p:txBody>
      </p:sp>
    </p:spTree>
    <p:extLst>
      <p:ext uri="{BB962C8B-B14F-4D97-AF65-F5344CB8AC3E}">
        <p14:creationId xmlns:p14="http://schemas.microsoft.com/office/powerpoint/2010/main" val="262396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2eabd68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2eabd68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Тут подумать какие вопросы </a:t>
            </a:r>
            <a:r>
              <a:rPr lang="ru-RU" dirty="0" err="1"/>
              <a:t>задачть</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306F3E2E-6273-4873-8C8C-28660D6324EF}"/>
              </a:ext>
            </a:extLst>
          </p:cNvPr>
          <p:cNvSpPr>
            <a:spLocks noGrp="1"/>
          </p:cNvSpPr>
          <p:nvPr>
            <p:ph type="body" idx="1"/>
          </p:nvPr>
        </p:nvSpPr>
        <p:spPr/>
        <p:txBody>
          <a:bodyPr/>
          <a:lstStyle/>
          <a:p>
            <a:r>
              <a:rPr lang="ru-RU" b="0" i="0" dirty="0">
                <a:solidFill>
                  <a:srgbClr val="000000"/>
                </a:solidFill>
                <a:effectLst/>
                <a:latin typeface="Raleway" pitchFamily="2" charset="-52"/>
              </a:rPr>
              <a:t>Наблюдаемость — это </a:t>
            </a:r>
            <a:r>
              <a:rPr lang="ru-RU" b="1" i="0" dirty="0">
                <a:solidFill>
                  <a:srgbClr val="000000"/>
                </a:solidFill>
                <a:effectLst/>
                <a:latin typeface="Raleway" pitchFamily="2" charset="-52"/>
              </a:rPr>
              <a:t>способность измерять внутреннее состояние системы только по ее внешним выхода</a:t>
            </a:r>
          </a:p>
          <a:p>
            <a:endParaRPr lang="ru-RU" b="1" i="0" dirty="0">
              <a:solidFill>
                <a:srgbClr val="000000"/>
              </a:solidFill>
              <a:effectLst/>
              <a:latin typeface="Raleway" pitchFamily="2" charset="-52"/>
            </a:endParaRPr>
          </a:p>
          <a:p>
            <a:pPr algn="l"/>
            <a:r>
              <a:rPr lang="ru-RU" b="0" i="0" dirty="0">
                <a:solidFill>
                  <a:srgbClr val="000000"/>
                </a:solidFill>
                <a:effectLst/>
                <a:latin typeface="Raleway" pitchFamily="2" charset="-52"/>
              </a:rPr>
              <a:t>Для начала нам нужно понять, зачем вообще нужна наблюдаемость в системе. Большинство из нас, вероятно, сталкивались с проблемами устранения неполадок в сложном для понимания поведении производственной системы. Нетрудно понять, что наши возможности по нарушению производственной среды ограничены. Это в значительной степени оставляет нам анализ данных, которые генерирует система.</a:t>
            </a:r>
          </a:p>
          <a:p>
            <a:pPr algn="l"/>
            <a:r>
              <a:rPr lang="ru-RU" b="0" i="0" dirty="0">
                <a:solidFill>
                  <a:srgbClr val="000000"/>
                </a:solidFill>
                <a:effectLst/>
                <a:latin typeface="Raleway" pitchFamily="2" charset="-52"/>
              </a:rPr>
              <a:t>Наблюдаемость </a:t>
            </a:r>
            <a:r>
              <a:rPr lang="ru-RU" b="1" i="0" dirty="0">
                <a:solidFill>
                  <a:srgbClr val="000000"/>
                </a:solidFill>
                <a:effectLst/>
                <a:latin typeface="Raleway" pitchFamily="2" charset="-52"/>
              </a:rPr>
              <a:t>бесценна для расследования ситуаций, когда система начинает отклоняться от своего предполагаемого состояния</a:t>
            </a:r>
            <a:r>
              <a:rPr lang="ru-RU" b="0" i="0" dirty="0">
                <a:solidFill>
                  <a:srgbClr val="000000"/>
                </a:solidFill>
                <a:effectLst/>
                <a:latin typeface="Raleway" pitchFamily="2" charset="-52"/>
              </a:rPr>
              <a:t> . Она также весьма полезна для предотвращения таких ситуаций в целом! Тщательная настройка оповещений на основе наблюдаемых данных, генерируемых системой, может помочь нам предпринять корректирующие действия до того, как система полностью выйдет из строя. Более того, такие данные дают нам важные аналитические сведения для настройки системы на лучший опыт.</a:t>
            </a:r>
          </a:p>
          <a:p>
            <a:endParaRPr lang="ru-R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306F3E2E-6273-4873-8C8C-28660D6324EF}"/>
              </a:ext>
            </a:extLst>
          </p:cNvPr>
          <p:cNvSpPr>
            <a:spLocks noGrp="1"/>
          </p:cNvSpPr>
          <p:nvPr>
            <p:ph type="body" idx="1"/>
          </p:nvPr>
        </p:nvSpPr>
        <p:spPr/>
        <p:txBody>
          <a:bodyPr/>
          <a:lstStyle/>
          <a:p>
            <a:pPr algn="l"/>
            <a:r>
              <a:rPr lang="ru-RU" b="1" i="0" dirty="0" err="1">
                <a:solidFill>
                  <a:srgbClr val="000000"/>
                </a:solidFill>
                <a:effectLst/>
                <a:latin typeface="Raleway" pitchFamily="2" charset="-52"/>
              </a:rPr>
              <a:t>Логи</a:t>
            </a:r>
            <a:r>
              <a:rPr lang="ru-RU" b="1" i="0" dirty="0">
                <a:solidFill>
                  <a:srgbClr val="000000"/>
                </a:solidFill>
                <a:effectLst/>
                <a:latin typeface="Raleway" pitchFamily="2" charset="-52"/>
              </a:rPr>
              <a:t> — это строки текста, которые приложение генерирует в дискретных точках</a:t>
            </a:r>
            <a:r>
              <a:rPr lang="ru-RU" b="0" i="0" dirty="0">
                <a:solidFill>
                  <a:srgbClr val="000000"/>
                </a:solidFill>
                <a:effectLst/>
                <a:latin typeface="Raleway" pitchFamily="2" charset="-52"/>
              </a:rPr>
              <a:t> во время выполнения кода. Обычно они структурированы и часто генерируются на разных уровнях серьезности. Их довольно легко генерировать, но часто они влекут за собой потери производительности. Более того, нам могут потребоваться дополнительные инструменты, такие как </a:t>
            </a:r>
            <a:r>
              <a:rPr lang="ru-RU" b="0" i="0" dirty="0" err="1">
                <a:solidFill>
                  <a:srgbClr val="000000"/>
                </a:solidFill>
                <a:effectLst/>
                <a:latin typeface="Raleway" pitchFamily="2" charset="-52"/>
              </a:rPr>
              <a:t>Logstash</a:t>
            </a:r>
            <a:r>
              <a:rPr lang="ru-RU" b="0" i="0" dirty="0">
                <a:solidFill>
                  <a:srgbClr val="000000"/>
                </a:solidFill>
                <a:effectLst/>
                <a:latin typeface="Raleway" pitchFamily="2" charset="-52"/>
              </a:rPr>
              <a:t>, для эффективного сбора, хранения и анализа логов.</a:t>
            </a:r>
          </a:p>
          <a:p>
            <a:pPr algn="l"/>
            <a:r>
              <a:rPr lang="ru-RU" b="0" i="0" dirty="0">
                <a:solidFill>
                  <a:srgbClr val="000000"/>
                </a:solidFill>
                <a:effectLst/>
                <a:latin typeface="Raleway" pitchFamily="2" charset="-52"/>
              </a:rPr>
              <a:t>Проще говоря, </a:t>
            </a:r>
            <a:r>
              <a:rPr lang="ru-RU" b="1" i="0" dirty="0">
                <a:solidFill>
                  <a:srgbClr val="000000"/>
                </a:solidFill>
                <a:effectLst/>
                <a:latin typeface="Raleway" pitchFamily="2" charset="-52"/>
              </a:rPr>
              <a:t>метрики — это значения, представленные в виде счетчиков или мер, которые мы вычисляем или агрегируем</a:t>
            </a:r>
            <a:r>
              <a:rPr lang="ru-RU" b="0" i="0" dirty="0">
                <a:solidFill>
                  <a:srgbClr val="000000"/>
                </a:solidFill>
                <a:effectLst/>
                <a:latin typeface="Raleway" pitchFamily="2" charset="-52"/>
              </a:rPr>
              <a:t> за период времени. Эти значения выражают некоторые данные о системе, например, виртуальной машине, например, потребление памяти виртуальной машиной каждую секунду. Они могут поступать из различных источников, таких как хост, приложение и облачная платформа.</a:t>
            </a:r>
          </a:p>
          <a:p>
            <a:pPr algn="l"/>
            <a:r>
              <a:rPr lang="ru-RU" b="0" i="0" dirty="0">
                <a:solidFill>
                  <a:srgbClr val="000000"/>
                </a:solidFill>
                <a:effectLst/>
                <a:latin typeface="Raleway" pitchFamily="2" charset="-52"/>
              </a:rPr>
              <a:t>Трассировки важны для распределенных систем, где один запрос может проходить через несколько приложений. </a:t>
            </a:r>
            <a:r>
              <a:rPr lang="ru-RU" b="1" i="0" dirty="0">
                <a:solidFill>
                  <a:srgbClr val="000000"/>
                </a:solidFill>
                <a:effectLst/>
                <a:latin typeface="Raleway" pitchFamily="2" charset="-52"/>
              </a:rPr>
              <a:t>Трассировка — это представление распределенных событий, когда запрос проходит через распределенную систему</a:t>
            </a:r>
            <a:r>
              <a:rPr lang="ru-RU" b="0" i="0" dirty="0">
                <a:solidFill>
                  <a:srgbClr val="000000"/>
                </a:solidFill>
                <a:effectLst/>
                <a:latin typeface="Raleway" pitchFamily="2" charset="-52"/>
              </a:rPr>
              <a:t> . Они могут быть весьма полезны для обнаружения проблем, таких как узкие места, дефекты или другие проблемы в распределенной системе.</a:t>
            </a:r>
          </a:p>
          <a:p>
            <a:endParaRPr lang="ru-RU" dirty="0"/>
          </a:p>
        </p:txBody>
      </p:sp>
    </p:spTree>
    <p:extLst>
      <p:ext uri="{BB962C8B-B14F-4D97-AF65-F5344CB8AC3E}">
        <p14:creationId xmlns:p14="http://schemas.microsoft.com/office/powerpoint/2010/main" val="179393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306F3E2E-6273-4873-8C8C-28660D6324EF}"/>
              </a:ext>
            </a:extLst>
          </p:cNvPr>
          <p:cNvSpPr>
            <a:spLocks noGrp="1"/>
          </p:cNvSpPr>
          <p:nvPr>
            <p:ph type="body" idx="1"/>
          </p:nvPr>
        </p:nvSpPr>
        <p:spPr/>
        <p:txBody>
          <a:bodyPr/>
          <a:lstStyle/>
          <a:p>
            <a:pPr algn="l"/>
            <a:r>
              <a:rPr lang="ru-RU" b="1" i="0" dirty="0" err="1">
                <a:solidFill>
                  <a:srgbClr val="000000"/>
                </a:solidFill>
                <a:effectLst/>
                <a:latin typeface="Raleway" pitchFamily="2" charset="-52"/>
              </a:rPr>
              <a:t>Логи</a:t>
            </a:r>
            <a:r>
              <a:rPr lang="ru-RU" b="1" i="0" dirty="0">
                <a:solidFill>
                  <a:srgbClr val="000000"/>
                </a:solidFill>
                <a:effectLst/>
                <a:latin typeface="Raleway" pitchFamily="2" charset="-52"/>
              </a:rPr>
              <a:t> — это строки текста, которые приложение генерирует в дискретных точках</a:t>
            </a:r>
            <a:r>
              <a:rPr lang="ru-RU" b="0" i="0" dirty="0">
                <a:solidFill>
                  <a:srgbClr val="000000"/>
                </a:solidFill>
                <a:effectLst/>
                <a:latin typeface="Raleway" pitchFamily="2" charset="-52"/>
              </a:rPr>
              <a:t> во время выполнения кода. Обычно они структурированы и часто генерируются на разных уровнях серьезности. Их довольно легко генерировать, но часто они влекут за собой потери производительности. Более того, нам могут потребоваться дополнительные инструменты, такие как </a:t>
            </a:r>
            <a:r>
              <a:rPr lang="ru-RU" b="0" i="0" dirty="0" err="1">
                <a:solidFill>
                  <a:srgbClr val="000000"/>
                </a:solidFill>
                <a:effectLst/>
                <a:latin typeface="Raleway" pitchFamily="2" charset="-52"/>
              </a:rPr>
              <a:t>Logstash</a:t>
            </a:r>
            <a:r>
              <a:rPr lang="ru-RU" b="0" i="0" dirty="0">
                <a:solidFill>
                  <a:srgbClr val="000000"/>
                </a:solidFill>
                <a:effectLst/>
                <a:latin typeface="Raleway" pitchFamily="2" charset="-52"/>
              </a:rPr>
              <a:t>, для эффективного сбора, хранения и анализа логов.</a:t>
            </a:r>
          </a:p>
          <a:p>
            <a:pPr algn="l"/>
            <a:r>
              <a:rPr lang="ru-RU" b="0" i="0" dirty="0">
                <a:solidFill>
                  <a:srgbClr val="000000"/>
                </a:solidFill>
                <a:effectLst/>
                <a:latin typeface="Raleway" pitchFamily="2" charset="-52"/>
              </a:rPr>
              <a:t>Проще говоря, </a:t>
            </a:r>
            <a:r>
              <a:rPr lang="ru-RU" b="1" i="0" dirty="0">
                <a:solidFill>
                  <a:srgbClr val="000000"/>
                </a:solidFill>
                <a:effectLst/>
                <a:latin typeface="Raleway" pitchFamily="2" charset="-52"/>
              </a:rPr>
              <a:t>метрики — это значения, представленные в виде счетчиков или мер, которые мы вычисляем или агрегируем</a:t>
            </a:r>
            <a:r>
              <a:rPr lang="ru-RU" b="0" i="0" dirty="0">
                <a:solidFill>
                  <a:srgbClr val="000000"/>
                </a:solidFill>
                <a:effectLst/>
                <a:latin typeface="Raleway" pitchFamily="2" charset="-52"/>
              </a:rPr>
              <a:t> за период времени. Эти значения выражают некоторые данные о системе, например, виртуальной машине, например, потребление памяти виртуальной машиной каждую секунду. Они могут поступать из различных источников, таких как хост, приложение и облачная платформа.</a:t>
            </a:r>
          </a:p>
          <a:p>
            <a:pPr algn="l"/>
            <a:r>
              <a:rPr lang="ru-RU" b="0" i="0" dirty="0">
                <a:solidFill>
                  <a:srgbClr val="000000"/>
                </a:solidFill>
                <a:effectLst/>
                <a:latin typeface="Raleway" pitchFamily="2" charset="-52"/>
              </a:rPr>
              <a:t>Трассировки важны для распределенных систем, где один запрос может проходить через несколько приложений. </a:t>
            </a:r>
            <a:r>
              <a:rPr lang="ru-RU" b="1" i="0" dirty="0">
                <a:solidFill>
                  <a:srgbClr val="000000"/>
                </a:solidFill>
                <a:effectLst/>
                <a:latin typeface="Raleway" pitchFamily="2" charset="-52"/>
              </a:rPr>
              <a:t>Трассировка — это представление распределенных событий, когда запрос проходит через распределенную систему</a:t>
            </a:r>
            <a:r>
              <a:rPr lang="ru-RU" b="0" i="0" dirty="0">
                <a:solidFill>
                  <a:srgbClr val="000000"/>
                </a:solidFill>
                <a:effectLst/>
                <a:latin typeface="Raleway" pitchFamily="2" charset="-52"/>
              </a:rPr>
              <a:t> . Они могут быть весьма полезны для обнаружения проблем, таких как узкие места, дефекты или другие проблемы в распределенной системе.</a:t>
            </a:r>
          </a:p>
          <a:p>
            <a:endParaRPr lang="ru-RU" dirty="0"/>
          </a:p>
        </p:txBody>
      </p:sp>
    </p:spTree>
    <p:extLst>
      <p:ext uri="{BB962C8B-B14F-4D97-AF65-F5344CB8AC3E}">
        <p14:creationId xmlns:p14="http://schemas.microsoft.com/office/powerpoint/2010/main" val="3827871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CF9E2F4-67AA-42F5-A42F-A762BCB0AEE9}"/>
              </a:ext>
            </a:extLst>
          </p:cNvPr>
          <p:cNvSpPr>
            <a:spLocks noGrp="1"/>
          </p:cNvSpPr>
          <p:nvPr>
            <p:ph type="body" idx="1"/>
          </p:nvPr>
        </p:nvSpPr>
        <p:spPr/>
        <p:txBody>
          <a:bodyPr/>
          <a:lstStyle/>
          <a:p>
            <a:pPr algn="l"/>
            <a:r>
              <a:rPr lang="ru-RU" b="0" i="0" dirty="0">
                <a:solidFill>
                  <a:srgbClr val="BBBCBE"/>
                </a:solidFill>
                <a:effectLst/>
                <a:latin typeface="-apple-system"/>
              </a:rPr>
              <a:t>Конечные точки </a:t>
            </a:r>
            <a:r>
              <a:rPr lang="ru-RU" b="0" i="0" dirty="0" err="1">
                <a:solidFill>
                  <a:srgbClr val="BBBCBE"/>
                </a:solidFill>
                <a:effectLst/>
                <a:latin typeface="-apple-system"/>
              </a:rPr>
              <a:t>актуатора</a:t>
            </a:r>
            <a:r>
              <a:rPr lang="ru-RU" b="0" i="0" dirty="0">
                <a:solidFill>
                  <a:srgbClr val="BBBCBE"/>
                </a:solidFill>
                <a:effectLst/>
                <a:latin typeface="-apple-system"/>
              </a:rPr>
              <a:t> позволяют вам контролировать и взаимодействовать с вашим приложением. Spring Boot включает в себя ряд встроенных конечных точек и позволяет вам добавлять свои собственные. Например, </a:t>
            </a:r>
            <a:r>
              <a:rPr lang="ru-RU" b="0" i="0" dirty="0" err="1">
                <a:solidFill>
                  <a:srgbClr val="BBBCBE"/>
                </a:solidFill>
                <a:effectLst/>
                <a:latin typeface="-apple-system"/>
              </a:rPr>
              <a:t>healthконечная</a:t>
            </a:r>
            <a:r>
              <a:rPr lang="ru-RU" b="0" i="0" dirty="0">
                <a:solidFill>
                  <a:srgbClr val="BBBCBE"/>
                </a:solidFill>
                <a:effectLst/>
                <a:latin typeface="-apple-system"/>
              </a:rPr>
              <a:t> точка предоставляет базовую информацию о работоспособности приложения.</a:t>
            </a:r>
          </a:p>
          <a:p>
            <a:pPr algn="l"/>
            <a:r>
              <a:rPr lang="ru-RU" b="0" i="0" dirty="0">
                <a:solidFill>
                  <a:srgbClr val="BBBCBE"/>
                </a:solidFill>
                <a:effectLst/>
                <a:latin typeface="-apple-system"/>
              </a:rPr>
              <a:t>Вы можете </a:t>
            </a:r>
            <a:r>
              <a:rPr lang="ru-RU" b="0" i="0" u="none" strike="noStrike" dirty="0">
                <a:solidFill>
                  <a:srgbClr val="BBBCBE"/>
                </a:solidFill>
                <a:effectLst/>
                <a:latin typeface="-apple-system"/>
                <a:hlinkClick r:id="rId3"/>
              </a:rPr>
              <a:t>контролировать доступ</a:t>
            </a:r>
            <a:r>
              <a:rPr lang="ru-RU" b="0" i="0" dirty="0">
                <a:solidFill>
                  <a:srgbClr val="BBBCBE"/>
                </a:solidFill>
                <a:effectLst/>
                <a:latin typeface="-apple-system"/>
              </a:rPr>
              <a:t> к каждой отдельной конечной точке и </a:t>
            </a:r>
            <a:r>
              <a:rPr lang="ru-RU" b="0" i="0" u="none" strike="noStrike" dirty="0">
                <a:solidFill>
                  <a:srgbClr val="BBBCBE"/>
                </a:solidFill>
                <a:effectLst/>
                <a:latin typeface="-apple-system"/>
                <a:hlinkClick r:id="rId4"/>
              </a:rPr>
              <a:t>раскрывать их (сделать их доступными удаленно) через HTTP или JMX</a:t>
            </a:r>
            <a:r>
              <a:rPr lang="ru-RU" b="0" i="0" dirty="0">
                <a:solidFill>
                  <a:srgbClr val="BBBCBE"/>
                </a:solidFill>
                <a:effectLst/>
                <a:latin typeface="-apple-system"/>
              </a:rPr>
              <a:t> . Конечная точка считается доступной, когда доступ к ней разрешен и она раскрыта. Встроенные конечные точки автоматически настраиваются только тогда, когда они доступны. Большинство приложений выбирают раскрытие через HTTP, где идентификатор конечной точки и префикс /</a:t>
            </a:r>
            <a:r>
              <a:rPr lang="ru-RU" b="0" i="0" dirty="0" err="1">
                <a:solidFill>
                  <a:srgbClr val="BBBCBE"/>
                </a:solidFill>
                <a:effectLst/>
                <a:latin typeface="-apple-system"/>
              </a:rPr>
              <a:t>actuatorсопоставляются</a:t>
            </a:r>
            <a:r>
              <a:rPr lang="ru-RU" b="0" i="0" dirty="0">
                <a:solidFill>
                  <a:srgbClr val="BBBCBE"/>
                </a:solidFill>
                <a:effectLst/>
                <a:latin typeface="-apple-system"/>
              </a:rPr>
              <a:t> с URL-адресом. Например, по умолчанию </a:t>
            </a:r>
            <a:r>
              <a:rPr lang="ru-RU" b="0" i="0" dirty="0" err="1">
                <a:solidFill>
                  <a:srgbClr val="BBBCBE"/>
                </a:solidFill>
                <a:effectLst/>
                <a:latin typeface="-apple-system"/>
              </a:rPr>
              <a:t>healthконечная</a:t>
            </a:r>
            <a:r>
              <a:rPr lang="ru-RU" b="0" i="0" dirty="0">
                <a:solidFill>
                  <a:srgbClr val="BBBCBE"/>
                </a:solidFill>
                <a:effectLst/>
                <a:latin typeface="-apple-system"/>
              </a:rPr>
              <a:t> точка сопоставляется с /</a:t>
            </a:r>
            <a:r>
              <a:rPr lang="ru-RU" b="0" i="0" dirty="0" err="1">
                <a:solidFill>
                  <a:srgbClr val="BBBCBE"/>
                </a:solidFill>
                <a:effectLst/>
                <a:latin typeface="-apple-system"/>
              </a:rPr>
              <a:t>actuator</a:t>
            </a:r>
            <a:r>
              <a:rPr lang="ru-RU" b="0" i="0" dirty="0">
                <a:solidFill>
                  <a:srgbClr val="BBBCBE"/>
                </a:solidFill>
                <a:effectLst/>
                <a:latin typeface="-apple-system"/>
              </a:rPr>
              <a:t>/</a:t>
            </a:r>
            <a:r>
              <a:rPr lang="ru-RU" b="0" i="0" dirty="0" err="1">
                <a:solidFill>
                  <a:srgbClr val="BBBCBE"/>
                </a:solidFill>
                <a:effectLst/>
                <a:latin typeface="-apple-system"/>
              </a:rPr>
              <a:t>health</a:t>
            </a:r>
            <a:r>
              <a:rPr lang="ru-RU" b="0" i="0" dirty="0">
                <a:solidFill>
                  <a:srgbClr val="BBBCBE"/>
                </a:solidFill>
                <a:effectLst/>
                <a:latin typeface="-apple-system"/>
              </a:rPr>
              <a:t>.</a:t>
            </a:r>
          </a:p>
          <a:p>
            <a:endParaRPr lang="ru-RU" dirty="0"/>
          </a:p>
        </p:txBody>
      </p:sp>
    </p:spTree>
    <p:extLst>
      <p:ext uri="{BB962C8B-B14F-4D97-AF65-F5344CB8AC3E}">
        <p14:creationId xmlns:p14="http://schemas.microsoft.com/office/powerpoint/2010/main" val="1070287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CF9E2F4-67AA-42F5-A42F-A762BCB0AEE9}"/>
              </a:ext>
            </a:extLst>
          </p:cNvPr>
          <p:cNvSpPr>
            <a:spLocks noGrp="1"/>
          </p:cNvSpPr>
          <p:nvPr>
            <p:ph type="body" idx="1"/>
          </p:nvPr>
        </p:nvSpPr>
        <p:spPr/>
        <p:txBody>
          <a:bodyPr/>
          <a:lstStyle/>
          <a:p>
            <a:pPr algn="l"/>
            <a:r>
              <a:rPr lang="ru-RU" b="0" i="0" dirty="0">
                <a:solidFill>
                  <a:srgbClr val="BBBCBE"/>
                </a:solidFill>
                <a:effectLst/>
                <a:latin typeface="-apple-system"/>
              </a:rPr>
              <a:t>Конечные точки </a:t>
            </a:r>
            <a:r>
              <a:rPr lang="ru-RU" b="0" i="0" dirty="0" err="1">
                <a:solidFill>
                  <a:srgbClr val="BBBCBE"/>
                </a:solidFill>
                <a:effectLst/>
                <a:latin typeface="-apple-system"/>
              </a:rPr>
              <a:t>актуатора</a:t>
            </a:r>
            <a:r>
              <a:rPr lang="ru-RU" b="0" i="0" dirty="0">
                <a:solidFill>
                  <a:srgbClr val="BBBCBE"/>
                </a:solidFill>
                <a:effectLst/>
                <a:latin typeface="-apple-system"/>
              </a:rPr>
              <a:t> позволяют вам контролировать и взаимодействовать с вашим приложением. Spring Boot включает в себя ряд встроенных конечных точек и позволяет вам добавлять свои собственные. Например, </a:t>
            </a:r>
            <a:r>
              <a:rPr lang="ru-RU" b="0" i="0" dirty="0" err="1">
                <a:solidFill>
                  <a:srgbClr val="BBBCBE"/>
                </a:solidFill>
                <a:effectLst/>
                <a:latin typeface="-apple-system"/>
              </a:rPr>
              <a:t>healthконечная</a:t>
            </a:r>
            <a:r>
              <a:rPr lang="ru-RU" b="0" i="0" dirty="0">
                <a:solidFill>
                  <a:srgbClr val="BBBCBE"/>
                </a:solidFill>
                <a:effectLst/>
                <a:latin typeface="-apple-system"/>
              </a:rPr>
              <a:t> точка предоставляет базовую информацию о работоспособности приложения.</a:t>
            </a:r>
          </a:p>
          <a:p>
            <a:pPr algn="l"/>
            <a:r>
              <a:rPr lang="ru-RU" b="0" i="0" dirty="0">
                <a:solidFill>
                  <a:srgbClr val="BBBCBE"/>
                </a:solidFill>
                <a:effectLst/>
                <a:latin typeface="-apple-system"/>
              </a:rPr>
              <a:t>Вы можете </a:t>
            </a:r>
            <a:r>
              <a:rPr lang="ru-RU" b="0" i="0" u="none" strike="noStrike" dirty="0">
                <a:solidFill>
                  <a:srgbClr val="BBBCBE"/>
                </a:solidFill>
                <a:effectLst/>
                <a:latin typeface="-apple-system"/>
                <a:hlinkClick r:id="rId3"/>
              </a:rPr>
              <a:t>контролировать доступ</a:t>
            </a:r>
            <a:r>
              <a:rPr lang="ru-RU" b="0" i="0" dirty="0">
                <a:solidFill>
                  <a:srgbClr val="BBBCBE"/>
                </a:solidFill>
                <a:effectLst/>
                <a:latin typeface="-apple-system"/>
              </a:rPr>
              <a:t> к каждой отдельной конечной точке и </a:t>
            </a:r>
            <a:r>
              <a:rPr lang="ru-RU" b="0" i="0" u="none" strike="noStrike" dirty="0">
                <a:solidFill>
                  <a:srgbClr val="BBBCBE"/>
                </a:solidFill>
                <a:effectLst/>
                <a:latin typeface="-apple-system"/>
                <a:hlinkClick r:id="rId4"/>
              </a:rPr>
              <a:t>раскрывать их (сделать их доступными удаленно) через HTTP или JMX</a:t>
            </a:r>
            <a:r>
              <a:rPr lang="ru-RU" b="0" i="0" dirty="0">
                <a:solidFill>
                  <a:srgbClr val="BBBCBE"/>
                </a:solidFill>
                <a:effectLst/>
                <a:latin typeface="-apple-system"/>
              </a:rPr>
              <a:t> . Конечная точка считается доступной, когда доступ к ней разрешен и она раскрыта. Встроенные конечные точки автоматически настраиваются только тогда, когда они доступны. Большинство приложений выбирают раскрытие через HTTP, где идентификатор конечной точки и префикс /</a:t>
            </a:r>
            <a:r>
              <a:rPr lang="ru-RU" b="0" i="0" dirty="0" err="1">
                <a:solidFill>
                  <a:srgbClr val="BBBCBE"/>
                </a:solidFill>
                <a:effectLst/>
                <a:latin typeface="-apple-system"/>
              </a:rPr>
              <a:t>actuatorсопоставляются</a:t>
            </a:r>
            <a:r>
              <a:rPr lang="ru-RU" b="0" i="0" dirty="0">
                <a:solidFill>
                  <a:srgbClr val="BBBCBE"/>
                </a:solidFill>
                <a:effectLst/>
                <a:latin typeface="-apple-system"/>
              </a:rPr>
              <a:t> с URL-адресом. Например, по умолчанию </a:t>
            </a:r>
            <a:r>
              <a:rPr lang="ru-RU" b="0" i="0" dirty="0" err="1">
                <a:solidFill>
                  <a:srgbClr val="BBBCBE"/>
                </a:solidFill>
                <a:effectLst/>
                <a:latin typeface="-apple-system"/>
              </a:rPr>
              <a:t>healthконечная</a:t>
            </a:r>
            <a:r>
              <a:rPr lang="ru-RU" b="0" i="0" dirty="0">
                <a:solidFill>
                  <a:srgbClr val="BBBCBE"/>
                </a:solidFill>
                <a:effectLst/>
                <a:latin typeface="-apple-system"/>
              </a:rPr>
              <a:t> точка сопоставляется с /</a:t>
            </a:r>
            <a:r>
              <a:rPr lang="ru-RU" b="0" i="0" dirty="0" err="1">
                <a:solidFill>
                  <a:srgbClr val="BBBCBE"/>
                </a:solidFill>
                <a:effectLst/>
                <a:latin typeface="-apple-system"/>
              </a:rPr>
              <a:t>actuator</a:t>
            </a:r>
            <a:r>
              <a:rPr lang="ru-RU" b="0" i="0" dirty="0">
                <a:solidFill>
                  <a:srgbClr val="BBBCBE"/>
                </a:solidFill>
                <a:effectLst/>
                <a:latin typeface="-apple-system"/>
              </a:rPr>
              <a:t>/</a:t>
            </a:r>
            <a:r>
              <a:rPr lang="ru-RU" b="0" i="0" dirty="0" err="1">
                <a:solidFill>
                  <a:srgbClr val="BBBCBE"/>
                </a:solidFill>
                <a:effectLst/>
                <a:latin typeface="-apple-system"/>
              </a:rPr>
              <a:t>health</a:t>
            </a:r>
            <a:r>
              <a:rPr lang="ru-RU" b="0" i="0" dirty="0">
                <a:solidFill>
                  <a:srgbClr val="BBBCBE"/>
                </a:solidFill>
                <a:effectLst/>
                <a:latin typeface="-apple-system"/>
              </a:rPr>
              <a:t>.</a:t>
            </a:r>
          </a:p>
          <a:p>
            <a:endParaRPr lang="ru-RU" dirty="0"/>
          </a:p>
        </p:txBody>
      </p:sp>
    </p:spTree>
    <p:extLst>
      <p:ext uri="{BB962C8B-B14F-4D97-AF65-F5344CB8AC3E}">
        <p14:creationId xmlns:p14="http://schemas.microsoft.com/office/powerpoint/2010/main" val="3345073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CF9E2F4-67AA-42F5-A42F-A762BCB0AEE9}"/>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88276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a:p>
            <a:pPr marL="342900" lvl="0" indent="-342900">
              <a:lnSpc>
                <a:spcPct val="107000"/>
              </a:lnSpc>
              <a:buFont typeface="+mj-lt"/>
              <a:buAutoNum type="arabi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слайд 19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live</a:t>
            </a:r>
            <a:r>
              <a:rPr lang="ru-RU" sz="1100" dirty="0">
                <a:effectLst/>
                <a:latin typeface="Calibri" panose="020F0502020204030204" pitchFamily="34" charset="0"/>
                <a:ea typeface="Calibri" panose="020F0502020204030204" pitchFamily="34" charset="0"/>
                <a:cs typeface="Times New Roman" panose="02020603050405020304" pitchFamily="18" charset="0"/>
              </a:rPr>
              <a:t>) цель показать, как работать с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актуатором</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Управление доступом к конечным точкам ( </a:t>
            </a:r>
          </a:p>
          <a:p>
            <a:pPr marL="914400">
              <a:lnSpc>
                <a:spcPct val="107000"/>
              </a:lnSpc>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management.endpoints.web.exposure.exclude</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management.endpoints.web.exposure.include</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Spring Security</a:t>
            </a: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КЭШ</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cache.time</a:t>
            </a:r>
            <a:r>
              <a:rPr lang="en-US" sz="1100" dirty="0">
                <a:effectLst/>
                <a:latin typeface="Calibri" panose="020F0502020204030204" pitchFamily="34" charset="0"/>
                <a:ea typeface="Calibri" panose="020F0502020204030204" pitchFamily="34" charset="0"/>
                <a:cs typeface="Times New Roman" panose="02020603050405020304" pitchFamily="18" charset="0"/>
              </a:rPr>
              <a:t>-to-live)</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маскирование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show-values</a:t>
            </a:r>
            <a:r>
              <a:rPr lang="ru-RU" sz="1100" dirty="0">
                <a:effectLst/>
                <a:latin typeface="Calibri" panose="020F0502020204030204" pitchFamily="34" charset="0"/>
                <a:ea typeface="Calibri" panose="020F0502020204030204" pitchFamily="34" charset="0"/>
                <a:cs typeface="Times New Roman" panose="02020603050405020304" pitchFamily="18" charset="0"/>
              </a:rPr>
              <a:t>) (Информация, возвращаемая конечными точками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env</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configpropsи</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quartz</a:t>
            </a:r>
            <a:r>
              <a:rPr lang="ru-RU" sz="1100" dirty="0">
                <a:effectLst/>
                <a:latin typeface="Calibri" panose="020F0502020204030204" pitchFamily="34" charset="0"/>
                <a:ea typeface="Calibri" panose="020F0502020204030204" pitchFamily="34" charset="0"/>
                <a:cs typeface="Times New Roman" panose="02020603050405020304" pitchFamily="18" charset="0"/>
              </a:rPr>
              <a:t>, может быть конфиденциальной, поэтому по умолчанию значения всегда полностью очищаются (заменяются на ******).)</a:t>
            </a: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Показать как создавать собственные конечные точки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CustomEndpoint</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что можно добавлять к существующим</a:t>
            </a: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раздел </a:t>
            </a:r>
            <a:r>
              <a:rPr lang="en-US" sz="1100" dirty="0">
                <a:effectLst/>
                <a:latin typeface="Calibri" panose="020F0502020204030204" pitchFamily="34" charset="0"/>
                <a:ea typeface="Calibri" panose="020F0502020204030204" pitchFamily="34" charset="0"/>
                <a:cs typeface="Times New Roman" panose="02020603050405020304" pitchFamily="18" charset="0"/>
              </a:rPr>
              <a:t>info</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Информация о здоровье, показать как включить расширенное и добавить БД и показать что там появилась инфа, потом потушить БД в докере и показать что здоровье уехало (</a:t>
            </a:r>
            <a:r>
              <a:rPr lang="en-US" sz="1100" dirty="0">
                <a:effectLst/>
                <a:latin typeface="Calibri" panose="020F0502020204030204" pitchFamily="34" charset="0"/>
                <a:ea typeface="Calibri" panose="020F0502020204030204" pitchFamily="34" charset="0"/>
                <a:cs typeface="Times New Roman" panose="02020603050405020304" pitchFamily="18" charset="0"/>
              </a:rPr>
              <a:t>management</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dirty="0">
                <a:effectLst/>
                <a:latin typeface="Calibri" panose="020F0502020204030204" pitchFamily="34" charset="0"/>
                <a:ea typeface="Calibri" panose="020F0502020204030204" pitchFamily="34" charset="0"/>
                <a:cs typeface="Times New Roman" panose="02020603050405020304" pitchFamily="18" charset="0"/>
              </a:rPr>
              <a:t>health</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dirty="0">
                <a:effectLst/>
                <a:latin typeface="Calibri" panose="020F0502020204030204" pitchFamily="34" charset="0"/>
                <a:ea typeface="Calibri" panose="020F0502020204030204" pitchFamily="34" charset="0"/>
                <a:cs typeface="Times New Roman" panose="02020603050405020304" pitchFamily="18" charset="0"/>
              </a:rPr>
              <a:t>key</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dirty="0">
                <a:effectLst/>
                <a:latin typeface="Calibri" panose="020F0502020204030204" pitchFamily="34" charset="0"/>
                <a:ea typeface="Calibri" panose="020F0502020204030204" pitchFamily="34" charset="0"/>
                <a:cs typeface="Times New Roman" panose="02020603050405020304" pitchFamily="18" charset="0"/>
              </a:rPr>
              <a:t>enabled</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HealthIndicator</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a:lnSpc>
                <a:spcPct val="107000"/>
              </a:lnSpc>
            </a:pPr>
            <a:r>
              <a:rPr lang="en-US" sz="1100" dirty="0">
                <a:effectLst/>
                <a:latin typeface="Calibri" panose="020F0502020204030204" pitchFamily="34" charset="0"/>
                <a:ea typeface="Calibri" panose="020F0502020204030204" pitchFamily="34" charset="0"/>
                <a:cs typeface="Times New Roman" panose="02020603050405020304" pitchFamily="18" charset="0"/>
              </a:rPr>
              <a:t>(Cassandra,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couchbase</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db</a:t>
            </a:r>
            <a:r>
              <a:rPr lang="en-US" sz="1100" dirty="0">
                <a:effectLst/>
                <a:latin typeface="Calibri" panose="020F0502020204030204" pitchFamily="34" charset="0"/>
                <a:ea typeface="Calibri" panose="020F0502020204030204" pitchFamily="34" charset="0"/>
                <a:cs typeface="Times New Roman" panose="02020603050405020304" pitchFamily="18" charset="0"/>
              </a:rPr>
              <a:t>, diskspace,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elasticsearch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hazelcast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jms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ldap</a:t>
            </a:r>
            <a:r>
              <a:rPr lang="en-US" sz="1100" dirty="0">
                <a:effectLst/>
                <a:latin typeface="Calibri" panose="020F0502020204030204" pitchFamily="34" charset="0"/>
                <a:ea typeface="Calibri" panose="020F0502020204030204" pitchFamily="34" charset="0"/>
                <a:cs typeface="Times New Roman" panose="02020603050405020304" pitchFamily="18" charset="0"/>
              </a:rPr>
              <a:t>, mail, mongo, neo4j, ping, rabbit,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redis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ssl</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Информация о приложении</a:t>
            </a:r>
            <a:r>
              <a:rPr lang="en-US" sz="1100" dirty="0">
                <a:effectLst/>
                <a:latin typeface="Calibri" panose="020F0502020204030204" pitchFamily="34" charset="0"/>
                <a:ea typeface="Calibri" panose="020F0502020204030204" pitchFamily="34" charset="0"/>
                <a:cs typeface="Times New Roman" panose="02020603050405020304" pitchFamily="18" charset="0"/>
              </a:rPr>
              <a:t> (build, env, git, java,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os</a:t>
            </a:r>
            <a:r>
              <a:rPr lang="en-US" sz="1100" dirty="0">
                <a:effectLst/>
                <a:latin typeface="Calibri" panose="020F0502020204030204" pitchFamily="34" charset="0"/>
                <a:ea typeface="Calibri" panose="020F0502020204030204" pitchFamily="34" charset="0"/>
                <a:cs typeface="Times New Roman" panose="02020603050405020304" pitchFamily="18" charset="0"/>
              </a:rPr>
              <a:t>, process,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ssl</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Информация о пользовательском приложении (</a:t>
            </a:r>
            <a:r>
              <a:rPr lang="en-US" sz="1100" dirty="0">
                <a:effectLst/>
                <a:latin typeface="Calibri" panose="020F0502020204030204" pitchFamily="34" charset="0"/>
                <a:ea typeface="Calibri" panose="020F0502020204030204" pitchFamily="34" charset="0"/>
                <a:cs typeface="Times New Roman" panose="02020603050405020304" pitchFamily="18" charset="0"/>
              </a:rPr>
              <a:t>info</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Рассказать о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actuator</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conditions</a:t>
            </a:r>
            <a:r>
              <a:rPr lang="ru-RU" sz="1100" dirty="0">
                <a:effectLst/>
                <a:latin typeface="Calibri" panose="020F0502020204030204" pitchFamily="34" charset="0"/>
                <a:ea typeface="Calibri" panose="020F0502020204030204" pitchFamily="34" charset="0"/>
                <a:cs typeface="Times New Roman" panose="02020603050405020304" pitchFamily="18" charset="0"/>
              </a:rPr>
              <a:t>  на примере</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positiveMatches</a:t>
            </a:r>
            <a:r>
              <a:rPr lang="ru-RU" sz="1100" dirty="0">
                <a:effectLst/>
                <a:latin typeface="Calibri" panose="020F0502020204030204" pitchFamily="34" charset="0"/>
                <a:ea typeface="Calibri" panose="020F0502020204030204" pitchFamily="34" charset="0"/>
                <a:cs typeface="Times New Roman" panose="02020603050405020304" pitchFamily="18" charset="0"/>
              </a:rPr>
              <a:t> →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автоконфигурации</a:t>
            </a:r>
            <a:r>
              <a:rPr lang="ru-RU" sz="1100" dirty="0">
                <a:effectLst/>
                <a:latin typeface="Calibri" panose="020F0502020204030204" pitchFamily="34" charset="0"/>
                <a:ea typeface="Calibri" panose="020F0502020204030204" pitchFamily="34" charset="0"/>
                <a:cs typeface="Times New Roman" panose="02020603050405020304" pitchFamily="18" charset="0"/>
              </a:rPr>
              <a:t>, которые были включены.</a:t>
            </a:r>
          </a:p>
          <a:p>
            <a:pP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negativeMatches</a:t>
            </a:r>
            <a:r>
              <a:rPr lang="ru-RU" sz="1100" dirty="0">
                <a:effectLst/>
                <a:latin typeface="Calibri" panose="020F0502020204030204" pitchFamily="34" charset="0"/>
                <a:ea typeface="Calibri" panose="020F0502020204030204" pitchFamily="34" charset="0"/>
                <a:cs typeface="Times New Roman" panose="02020603050405020304" pitchFamily="18" charset="0"/>
              </a:rPr>
              <a:t> →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автоконфигурации</a:t>
            </a:r>
            <a:r>
              <a:rPr lang="ru-RU" sz="1100" dirty="0">
                <a:effectLst/>
                <a:latin typeface="Calibri" panose="020F0502020204030204" pitchFamily="34" charset="0"/>
                <a:ea typeface="Calibri" panose="020F0502020204030204" pitchFamily="34" charset="0"/>
                <a:cs typeface="Times New Roman" panose="02020603050405020304" pitchFamily="18" charset="0"/>
              </a:rPr>
              <a:t>, которые не сработали и почему.</a:t>
            </a:r>
          </a:p>
          <a:p>
            <a:pP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condition</a:t>
            </a:r>
            <a:r>
              <a:rPr lang="ru-RU" sz="1100" dirty="0">
                <a:effectLst/>
                <a:latin typeface="Calibri" panose="020F0502020204030204" pitchFamily="34" charset="0"/>
                <a:ea typeface="Calibri" panose="020F0502020204030204" pitchFamily="34" charset="0"/>
                <a:cs typeface="Times New Roman" panose="02020603050405020304" pitchFamily="18" charset="0"/>
              </a:rPr>
              <a:t> → какая проверка использовалась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OnClassCondition</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OnPropertyCondition</a:t>
            </a:r>
            <a:r>
              <a:rPr lang="ru-RU" sz="1100" dirty="0">
                <a:effectLst/>
                <a:latin typeface="Calibri" panose="020F0502020204030204" pitchFamily="34" charset="0"/>
                <a:ea typeface="Calibri" panose="020F0502020204030204" pitchFamily="34" charset="0"/>
                <a:cs typeface="Times New Roman" panose="02020603050405020304" pitchFamily="18" charset="0"/>
              </a:rPr>
              <a:t> и т. д.).</a:t>
            </a:r>
          </a:p>
          <a:p>
            <a:pP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outcome</a:t>
            </a:r>
            <a:r>
              <a:rPr lang="ru-RU" sz="1100" dirty="0">
                <a:effectLst/>
                <a:latin typeface="Calibri" panose="020F0502020204030204" pitchFamily="34" charset="0"/>
                <a:ea typeface="Calibri" panose="020F0502020204030204" pitchFamily="34" charset="0"/>
                <a:cs typeface="Times New Roman" panose="02020603050405020304" pitchFamily="18" charset="0"/>
              </a:rPr>
              <a:t> → результат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matched</a:t>
            </a:r>
            <a:r>
              <a:rPr lang="ru-RU" sz="1100" dirty="0">
                <a:effectLst/>
                <a:latin typeface="Calibri" panose="020F0502020204030204" pitchFamily="34" charset="0"/>
                <a:ea typeface="Calibri" panose="020F0502020204030204" pitchFamily="34" charset="0"/>
                <a:cs typeface="Times New Roman" panose="02020603050405020304" pitchFamily="18" charset="0"/>
              </a:rPr>
              <a:t> — включено,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did</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not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match</a:t>
            </a:r>
            <a:r>
              <a:rPr lang="ru-RU" sz="1100" dirty="0">
                <a:effectLst/>
                <a:latin typeface="Calibri" panose="020F0502020204030204" pitchFamily="34" charset="0"/>
                <a:ea typeface="Calibri" panose="020F0502020204030204" pitchFamily="34" charset="0"/>
                <a:cs typeface="Times New Roman" panose="02020603050405020304" pitchFamily="18" charset="0"/>
              </a:rPr>
              <a:t> — отключено).</a:t>
            </a:r>
          </a:p>
          <a:p>
            <a:pPr>
              <a:lnSpc>
                <a:spcPct val="107000"/>
              </a:lnSpc>
              <a:spcAft>
                <a:spcPts val="800"/>
              </a:spcAft>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message</a:t>
            </a:r>
            <a:r>
              <a:rPr lang="ru-RU" sz="1100" dirty="0">
                <a:effectLst/>
                <a:latin typeface="Calibri" panose="020F0502020204030204" pitchFamily="34" charset="0"/>
                <a:ea typeface="Calibri" panose="020F0502020204030204" pitchFamily="34" charset="0"/>
                <a:cs typeface="Times New Roman" panose="02020603050405020304" pitchFamily="18" charset="0"/>
              </a:rPr>
              <a:t> → объяснение (например, "не найдена зависимость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Redis</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a:t>
            </a:r>
            <a:r>
              <a:rPr lang="ru-R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http://localhost:8082/actuator/beans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Сказать про http://localhost:8082/actuator/configprops  @ConfigurationProperties</a:t>
            </a:r>
          </a:p>
          <a:p>
            <a:pPr marL="742950" lvl="1" indent="-285750">
              <a:lnSpc>
                <a:spcPct val="107000"/>
              </a:lnSpc>
              <a:buFont typeface="+mj-lt"/>
              <a:buAutoNum type="alphaLcPeriod"/>
            </a:pPr>
            <a:r>
              <a:rPr lang="ru-RU" sz="1100" dirty="0" err="1">
                <a:effectLst/>
                <a:latin typeface="Calibri" panose="020F0502020204030204" pitchFamily="34" charset="0"/>
                <a:ea typeface="Calibri" panose="020F0502020204030204" pitchFamily="34" charset="0"/>
                <a:cs typeface="Times New Roman" panose="02020603050405020304" pitchFamily="18" charset="0"/>
              </a:rPr>
              <a:t>Эндпоинт</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a:effectLst/>
                <a:latin typeface="Calibri" panose="020F0502020204030204" pitchFamily="34" charset="0"/>
                <a:ea typeface="Calibri" panose="020F0502020204030204" pitchFamily="34" charset="0"/>
                <a:cs typeface="Times New Roman" panose="02020603050405020304" pitchFamily="18" charset="0"/>
              </a:rPr>
              <a:t>/</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actuator</a:t>
            </a:r>
            <a:r>
              <a:rPr lang="ru-RU" sz="1000" dirty="0">
                <a:effectLst/>
                <a:latin typeface="Calibri" panose="020F0502020204030204" pitchFamily="34" charset="0"/>
                <a:ea typeface="Calibri" panose="020F0502020204030204" pitchFamily="34" charset="0"/>
                <a:cs typeface="Times New Roman" panose="02020603050405020304" pitchFamily="18" charset="0"/>
              </a:rPr>
              <a:t>/</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env</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100" b="1" dirty="0">
                <a:effectLst/>
                <a:latin typeface="Calibri" panose="020F0502020204030204" pitchFamily="34" charset="0"/>
                <a:ea typeface="Calibri" panose="020F0502020204030204" pitchFamily="34" charset="0"/>
                <a:cs typeface="Times New Roman" panose="02020603050405020304" pitchFamily="18" charset="0"/>
              </a:rPr>
              <a:t>показывает все переменные окружения и свойства приложения</a:t>
            </a:r>
            <a:r>
              <a:rPr lang="ru-RU" sz="1100" dirty="0">
                <a:effectLst/>
                <a:latin typeface="Calibri" panose="020F0502020204030204" pitchFamily="34" charset="0"/>
                <a:ea typeface="Calibri" panose="020F0502020204030204" pitchFamily="34" charset="0"/>
                <a:cs typeface="Times New Roman" panose="02020603050405020304" pitchFamily="18" charset="0"/>
              </a:rPr>
              <a:t>, которые Spring Boot загрузил из:</a:t>
            </a:r>
            <a:br>
              <a:rPr lang="ru-RU" sz="1100" dirty="0">
                <a:effectLst/>
                <a:latin typeface="Calibri" panose="020F0502020204030204" pitchFamily="34" charset="0"/>
                <a:ea typeface="Calibri" panose="020F0502020204030204" pitchFamily="34" charset="0"/>
                <a:cs typeface="Times New Roman" panose="02020603050405020304" pitchFamily="18" charset="0"/>
              </a:rPr>
            </a:br>
            <a:r>
              <a:rPr lang="ru-RU" sz="1100" dirty="0">
                <a:effectLst/>
                <a:latin typeface="Segoe UI Emoji" panose="020B0502040204020203" pitchFamily="34" charset="0"/>
                <a:ea typeface="Calibri" panose="020F0502020204030204" pitchFamily="34" charset="0"/>
                <a:cs typeface="Segoe UI Emoji"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application.yml</a:t>
            </a:r>
            <a:r>
              <a:rPr lang="ru-RU" sz="1100" dirty="0">
                <a:effectLst/>
                <a:latin typeface="Calibri" panose="020F0502020204030204" pitchFamily="34" charset="0"/>
                <a:ea typeface="Calibri" panose="020F0502020204030204" pitchFamily="34" charset="0"/>
                <a:cs typeface="Times New Roman" panose="02020603050405020304" pitchFamily="18" charset="0"/>
              </a:rPr>
              <a:t> / </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application.properties</a:t>
            </a:r>
            <a:br>
              <a:rPr lang="ru-RU" sz="1100" dirty="0">
                <a:effectLst/>
                <a:latin typeface="Calibri" panose="020F0502020204030204" pitchFamily="34" charset="0"/>
                <a:ea typeface="Calibri" panose="020F0502020204030204" pitchFamily="34" charset="0"/>
                <a:cs typeface="Times New Roman" panose="02020603050405020304" pitchFamily="18" charset="0"/>
              </a:rPr>
            </a:br>
            <a:r>
              <a:rPr lang="ru-RU" sz="1100" dirty="0">
                <a:effectLst/>
                <a:latin typeface="Segoe UI Emoji" panose="020B0502040204020203" pitchFamily="34" charset="0"/>
                <a:ea typeface="Calibri" panose="020F0502020204030204" pitchFamily="34" charset="0"/>
                <a:cs typeface="Segoe UI Emoji"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Переменных среды (</a:t>
            </a:r>
            <a:r>
              <a:rPr lang="ru-RU" sz="1000" dirty="0">
                <a:effectLst/>
                <a:latin typeface="Calibri" panose="020F0502020204030204" pitchFamily="34" charset="0"/>
                <a:ea typeface="Calibri" panose="020F0502020204030204" pitchFamily="34" charset="0"/>
                <a:cs typeface="Times New Roman" panose="02020603050405020304" pitchFamily="18" charset="0"/>
              </a:rPr>
              <a:t>ENV_VARIABLES</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br>
              <a:rPr lang="ru-RU" sz="1100" dirty="0">
                <a:effectLst/>
                <a:latin typeface="Calibri" panose="020F0502020204030204" pitchFamily="34" charset="0"/>
                <a:ea typeface="Calibri" panose="020F0502020204030204" pitchFamily="34" charset="0"/>
                <a:cs typeface="Times New Roman" panose="02020603050405020304" pitchFamily="18" charset="0"/>
              </a:rPr>
            </a:br>
            <a:r>
              <a:rPr lang="ru-RU" sz="1100" dirty="0">
                <a:effectLst/>
                <a:latin typeface="Segoe UI Emoji" panose="020B0502040204020203" pitchFamily="34" charset="0"/>
                <a:ea typeface="Calibri" panose="020F0502020204030204" pitchFamily="34" charset="0"/>
                <a:cs typeface="Segoe UI Emoji"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JVM-параметров (</a:t>
            </a:r>
            <a:r>
              <a:rPr lang="ru-RU" sz="1000" dirty="0">
                <a:effectLst/>
                <a:latin typeface="Calibri" panose="020F0502020204030204" pitchFamily="34" charset="0"/>
                <a:ea typeface="Calibri" panose="020F0502020204030204" pitchFamily="34" charset="0"/>
                <a:cs typeface="Times New Roman" panose="02020603050405020304" pitchFamily="18" charset="0"/>
              </a:rPr>
              <a:t>-</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Dproperty</a:t>
            </a:r>
            <a:r>
              <a:rPr lang="ru-RU" sz="1000" dirty="0">
                <a:effectLst/>
                <a:latin typeface="Calibri" panose="020F0502020204030204" pitchFamily="34" charset="0"/>
                <a:ea typeface="Calibri" panose="020F0502020204030204" pitchFamily="34" charset="0"/>
                <a:cs typeface="Times New Roman" panose="02020603050405020304" pitchFamily="18" charset="0"/>
              </a:rPr>
              <a:t>=</a:t>
            </a:r>
            <a:r>
              <a:rPr lang="ru-RU" sz="1000" dirty="0" err="1">
                <a:effectLst/>
                <a:latin typeface="Calibri" panose="020F0502020204030204" pitchFamily="34" charset="0"/>
                <a:ea typeface="Calibri" panose="020F0502020204030204" pitchFamily="34" charset="0"/>
                <a:cs typeface="Times New Roman" panose="02020603050405020304" pitchFamily="18" charset="0"/>
              </a:rPr>
              <a:t>value</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br>
              <a:rPr lang="ru-RU" sz="1100" dirty="0">
                <a:effectLst/>
                <a:latin typeface="Calibri" panose="020F0502020204030204" pitchFamily="34" charset="0"/>
                <a:ea typeface="Calibri" panose="020F0502020204030204" pitchFamily="34" charset="0"/>
                <a:cs typeface="Times New Roman" panose="02020603050405020304" pitchFamily="18" charset="0"/>
              </a:rPr>
            </a:br>
            <a:r>
              <a:rPr lang="ru-RU" sz="1100" dirty="0">
                <a:effectLst/>
                <a:latin typeface="Segoe UI Emoji" panose="020B0502040204020203" pitchFamily="34" charset="0"/>
                <a:ea typeface="Calibri" panose="020F0502020204030204" pitchFamily="34" charset="0"/>
                <a:cs typeface="Segoe UI Emoji" panose="020B0502040204020203" pitchFamily="34" charset="0"/>
              </a:rPr>
              <a:t>✅</a:t>
            </a:r>
            <a:r>
              <a:rPr lang="ru-RU" sz="1100" dirty="0">
                <a:effectLst/>
                <a:latin typeface="Calibri" panose="020F0502020204030204" pitchFamily="34" charset="0"/>
                <a:ea typeface="Calibri" panose="020F0502020204030204" pitchFamily="34" charset="0"/>
                <a:cs typeface="Times New Roman" panose="02020603050405020304" pitchFamily="18" charset="0"/>
              </a:rPr>
              <a:t> Значений, установленных через </a:t>
            </a:r>
            <a:r>
              <a:rPr lang="ru-RU" sz="1000" dirty="0">
                <a:effectLst/>
                <a:latin typeface="Calibri" panose="020F0502020204030204" pitchFamily="34" charset="0"/>
                <a:ea typeface="Calibri" panose="020F0502020204030204" pitchFamily="34" charset="0"/>
                <a:cs typeface="Times New Roman" panose="02020603050405020304" pitchFamily="18" charset="0"/>
              </a:rPr>
              <a:t>@Value</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http://localhost:8082/actuator/loggers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http://localhost:8082/actuator/heapdump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http://localhost:8082/actuator/threaddump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ru-RU"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http://localhost:8082/actuator/scheduledtasks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lphaLcPeriod"/>
            </a:pP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actuator</a:t>
            </a:r>
            <a:r>
              <a:rPr lang="ru-RU" sz="1100" dirty="0">
                <a:effectLst/>
                <a:latin typeface="Calibri" panose="020F0502020204030204" pitchFamily="34" charset="0"/>
                <a:ea typeface="Calibri" panose="020F0502020204030204" pitchFamily="34" charset="0"/>
                <a:cs typeface="Times New Roman" panose="02020603050405020304" pitchFamily="18" charset="0"/>
              </a:rPr>
              <a:t>/</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mappings</a:t>
            </a:r>
            <a:r>
              <a:rPr lang="ru-RU" sz="1100" dirty="0">
                <a:effectLst/>
                <a:latin typeface="Calibri" panose="020F0502020204030204" pitchFamily="34" charset="0"/>
                <a:ea typeface="Calibri" panose="020F0502020204030204" pitchFamily="34" charset="0"/>
                <a:cs typeface="Times New Roman" panose="02020603050405020304" pitchFamily="18" charset="0"/>
              </a:rPr>
              <a:t> в Spring Boot предоставляет информацию о всех HTTP-маршрутах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endpoints</a:t>
            </a:r>
            <a:r>
              <a:rPr lang="ru-RU" sz="1100" dirty="0">
                <a:effectLst/>
                <a:latin typeface="Calibri" panose="020F0502020204030204" pitchFamily="34" charset="0"/>
                <a:ea typeface="Calibri" panose="020F0502020204030204" pitchFamily="34" charset="0"/>
                <a:cs typeface="Times New Roman" panose="02020603050405020304" pitchFamily="18" charset="0"/>
              </a:rPr>
              <a:t>), зарегистрированных в вашем приложении, включая их пути, методы (GET, POST и т.д.) и обработчики. Этот </a:t>
            </a:r>
            <a:r>
              <a:rPr lang="ru-RU" sz="1100" dirty="0" err="1">
                <a:effectLst/>
                <a:latin typeface="Calibri" panose="020F0502020204030204" pitchFamily="34" charset="0"/>
                <a:ea typeface="Calibri" panose="020F0502020204030204" pitchFamily="34" charset="0"/>
                <a:cs typeface="Times New Roman" panose="02020603050405020304" pitchFamily="18" charset="0"/>
              </a:rPr>
              <a:t>эндпоинт</a:t>
            </a:r>
            <a:r>
              <a:rPr lang="ru-RU" sz="1100" dirty="0">
                <a:effectLst/>
                <a:latin typeface="Calibri" panose="020F0502020204030204" pitchFamily="34" charset="0"/>
                <a:ea typeface="Calibri" panose="020F0502020204030204" pitchFamily="34" charset="0"/>
                <a:cs typeface="Times New Roman" panose="02020603050405020304" pitchFamily="18" charset="0"/>
              </a:rPr>
              <a:t> полезен для:</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Bef>
                <a:spcPts val="1800"/>
              </a:spcBef>
              <a:spcAft>
                <a:spcPts val="1800"/>
              </a:spcAft>
            </a:pPr>
            <a:r>
              <a:rPr lang="ru-RU" sz="1200" b="1"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ID</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Bef>
                <a:spcPts val="1800"/>
              </a:spcBef>
              <a:spcAft>
                <a:spcPts val="1800"/>
              </a:spcAft>
            </a:pPr>
            <a:r>
              <a:rPr lang="ru-RU" sz="1200" b="1"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Описание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auditevents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Предоставляет информацию о событиях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аудита для текущего приложения.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beans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полный список всех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Spring-</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бинов</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в приложении.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caches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Информация о кэше.</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conditions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Показывает условия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Condition</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которые</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были вычислены для классов конфигурации</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и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автоконфигурации</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и причины, по</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которым они соответствовали или не</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соответствовали.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configprops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список всех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@ConfigurationProperties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env</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свойства из</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ConfigurableEnvironment</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flyway</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Показывает миграции баз данных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Flyway</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которые были применены.</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health</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Показывает сведения о работоспособности</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приложения.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httptrace</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информацию трассировки</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HTTP (по умолчанию последние 100 HTTP</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запросов-ответов).</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info</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дополнительную информацию</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 приложении.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integrationgraph</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Граф Spring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Integration</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loggers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и позволяет</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изменить конфигурацию логгеров в</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приложении.</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liquibase</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Показывает примененные миграции</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базы данных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Liquibase</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metrics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Показывает информацию о метриках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для текущего приложения.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mappings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список всех путей</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@RequestMapping.</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scheduledtasks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запланированные задачи</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scheduled</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tasks</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sessions</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Позволяет извлекать и удалять</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пользовательские сессии из хранилищ,</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поддерживаемых Spring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Session</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Недоступно</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при использовании Spring </a:t>
            </a: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Session</a:t>
            </a: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 для реактивных</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веб-приложений.</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shutdown</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Позволяет приложению корректно</a:t>
            </a:r>
            <a:b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b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завершить работу.</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err="1">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threaddump</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800"/>
              </a:spcBef>
              <a:spcAft>
                <a:spcPts val="1800"/>
              </a:spcAft>
            </a:pPr>
            <a:r>
              <a:rPr lang="ru-RU" sz="1200" dirty="0">
                <a:solidFill>
                  <a:srgbClr val="DDDDDD"/>
                </a:solidFill>
                <a:effectLst/>
                <a:latin typeface="Arial" panose="020B0604020202020204" pitchFamily="34" charset="0"/>
                <a:ea typeface="Times New Roman" panose="02020603050405020304" pitchFamily="18" charset="0"/>
                <a:cs typeface="Times New Roman" panose="02020603050405020304" pitchFamily="18" charset="0"/>
              </a:rPr>
              <a:t>Отображает информацию о потоках.</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1100" dirty="0">
                <a:effectLst/>
                <a:latin typeface="Calibri" panose="020F0502020204030204" pitchFamily="34" charset="0"/>
                <a:ea typeface="Calibri" panose="020F0502020204030204" pitchFamily="34" charset="0"/>
                <a:cs typeface="Times New Roman" panose="02020603050405020304" pitchFamily="18" charset="0"/>
              </a:rPr>
              <a:t> </a:t>
            </a:r>
          </a:p>
          <a:p>
            <a:pPr marL="0" lvl="0" indent="0" algn="l" rtl="0">
              <a:lnSpc>
                <a:spcPct val="100000"/>
              </a:lnSpc>
              <a:spcBef>
                <a:spcPts val="0"/>
              </a:spcBef>
              <a:spcAft>
                <a:spcPts val="0"/>
              </a:spcAft>
              <a:buSzPts val="1100"/>
              <a:buNone/>
            </a:pPr>
            <a:endParaRPr dirty="0">
              <a:solidFill>
                <a:schemeClr val="dk1"/>
              </a:solidFill>
              <a:highlight>
                <a:schemeClr val="lt2"/>
              </a:highlight>
            </a:endParaRPr>
          </a:p>
          <a:p>
            <a:pPr marL="0" lvl="0" indent="0" algn="l" rtl="0">
              <a:lnSpc>
                <a:spcPct val="100000"/>
              </a:lnSpc>
              <a:spcBef>
                <a:spcPts val="0"/>
              </a:spcBef>
              <a:spcAft>
                <a:spcPts val="0"/>
              </a:spcAft>
              <a:buSzPts val="1100"/>
              <a:buNone/>
            </a:pPr>
            <a:endParaRPr dirty="0">
              <a:highlight>
                <a:srgbClr val="FF00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8a1909ca3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8a1909ca3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highlight>
                <a:schemeClr val="lt2"/>
              </a:highlight>
              <a:latin typeface="Roboto"/>
              <a:ea typeface="Roboto"/>
              <a:cs typeface="Roboto"/>
              <a:sym typeface="Roboto"/>
            </a:endParaRPr>
          </a:p>
        </p:txBody>
      </p:sp>
    </p:spTree>
    <p:extLst>
      <p:ext uri="{BB962C8B-B14F-4D97-AF65-F5344CB8AC3E}">
        <p14:creationId xmlns:p14="http://schemas.microsoft.com/office/powerpoint/2010/main" val="1922046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f6222e6a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f6222e6a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e04b8b675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e04b8b675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e823bec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e823be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e823bec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e823bec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e823becd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e823becd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2513448e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e2513448e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Здесь показать пример нагрузки сервиса и спросить в чем проблема</a:t>
            </a:r>
            <a:endParaRPr dirty="0"/>
          </a:p>
        </p:txBody>
      </p:sp>
    </p:spTree>
    <p:extLst>
      <p:ext uri="{BB962C8B-B14F-4D97-AF65-F5344CB8AC3E}">
        <p14:creationId xmlns:p14="http://schemas.microsoft.com/office/powerpoint/2010/main" val="301218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a:p>
            <a:pPr marL="228600" lvl="0" indent="-228600" algn="l" rtl="0">
              <a:lnSpc>
                <a:spcPct val="100000"/>
              </a:lnSpc>
              <a:spcBef>
                <a:spcPts val="0"/>
              </a:spcBef>
              <a:spcAft>
                <a:spcPts val="0"/>
              </a:spcAft>
              <a:buSzPts val="1100"/>
              <a:buAutoNum type="arabicPeriod"/>
            </a:pPr>
            <a:r>
              <a:rPr lang="ru-RU" dirty="0">
                <a:solidFill>
                  <a:schemeClr val="dk1"/>
                </a:solidFill>
              </a:rPr>
              <a:t>Показать пример что сложно уже разобраться что не так</a:t>
            </a:r>
          </a:p>
          <a:p>
            <a:pPr marL="228600" lvl="0" indent="-228600" algn="l" rtl="0">
              <a:lnSpc>
                <a:spcPct val="100000"/>
              </a:lnSpc>
              <a:spcBef>
                <a:spcPts val="0"/>
              </a:spcBef>
              <a:spcAft>
                <a:spcPts val="0"/>
              </a:spcAft>
              <a:buSzPts val="1100"/>
              <a:buAutoNum type="arabicPeriod"/>
            </a:pPr>
            <a:r>
              <a:rPr lang="ru-RU" dirty="0">
                <a:solidFill>
                  <a:schemeClr val="dk1"/>
                </a:solidFill>
              </a:rPr>
              <a:t>Запускаем в докере сервис </a:t>
            </a:r>
            <a:r>
              <a:rPr lang="en-US" dirty="0" err="1">
                <a:solidFill>
                  <a:schemeClr val="dk1"/>
                </a:solidFill>
              </a:rPr>
              <a:t>RandomAnswer</a:t>
            </a:r>
            <a:endParaRPr lang="en-US" dirty="0">
              <a:solidFill>
                <a:schemeClr val="dk1"/>
              </a:solidFill>
            </a:endParaRPr>
          </a:p>
          <a:p>
            <a:pPr marL="228600" lvl="0" indent="-228600" algn="l" rtl="0">
              <a:lnSpc>
                <a:spcPct val="100000"/>
              </a:lnSpc>
              <a:spcBef>
                <a:spcPts val="0"/>
              </a:spcBef>
              <a:spcAft>
                <a:spcPts val="0"/>
              </a:spcAft>
              <a:buSzPts val="1100"/>
              <a:buAutoNum type="arabicPeriod"/>
            </a:pPr>
            <a:r>
              <a:rPr lang="ru-RU" dirty="0">
                <a:solidFill>
                  <a:schemeClr val="dk1"/>
                </a:solidFill>
              </a:rPr>
              <a:t>Запускаем сервис </a:t>
            </a:r>
            <a:r>
              <a:rPr lang="en-US" dirty="0">
                <a:solidFill>
                  <a:schemeClr val="dk1"/>
                </a:solidFill>
              </a:rPr>
              <a:t>metrics</a:t>
            </a:r>
          </a:p>
          <a:p>
            <a:pPr marL="228600" lvl="0" indent="-228600" algn="l" rtl="0">
              <a:lnSpc>
                <a:spcPct val="100000"/>
              </a:lnSpc>
              <a:spcBef>
                <a:spcPts val="0"/>
              </a:spcBef>
              <a:spcAft>
                <a:spcPts val="0"/>
              </a:spcAft>
              <a:buSzPts val="1100"/>
              <a:buAutoNum type="arabicPeriod"/>
            </a:pPr>
            <a:r>
              <a:rPr lang="ru-RU" dirty="0">
                <a:solidFill>
                  <a:schemeClr val="dk1"/>
                </a:solidFill>
              </a:rPr>
              <a:t>Запускаем </a:t>
            </a:r>
            <a:r>
              <a:rPr lang="en-US" dirty="0" err="1">
                <a:solidFill>
                  <a:schemeClr val="dk1"/>
                </a:solidFill>
              </a:rPr>
              <a:t>jmeter</a:t>
            </a:r>
            <a:r>
              <a:rPr lang="en-US" dirty="0">
                <a:solidFill>
                  <a:schemeClr val="dk1"/>
                </a:solidFill>
              </a:rPr>
              <a:t> </a:t>
            </a:r>
            <a:r>
              <a:rPr lang="ru-RU" dirty="0">
                <a:solidFill>
                  <a:schemeClr val="dk1"/>
                </a:solidFill>
              </a:rPr>
              <a:t>и даем нагрузку</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highlight>
                <a:schemeClr val="lt2"/>
              </a:highlight>
            </a:endParaRPr>
          </a:p>
          <a:p>
            <a:pPr marL="0" lvl="0" indent="0" algn="l" rtl="0">
              <a:lnSpc>
                <a:spcPct val="100000"/>
              </a:lnSpc>
              <a:spcBef>
                <a:spcPts val="0"/>
              </a:spcBef>
              <a:spcAft>
                <a:spcPts val="0"/>
              </a:spcAft>
              <a:buSzPts val="1100"/>
              <a:buNone/>
            </a:pPr>
            <a:endParaRPr dirty="0">
              <a:highlight>
                <a:srgbClr val="FF0000"/>
              </a:highlight>
            </a:endParaRPr>
          </a:p>
        </p:txBody>
      </p:sp>
    </p:spTree>
    <p:extLst>
      <p:ext uri="{BB962C8B-B14F-4D97-AF65-F5344CB8AC3E}">
        <p14:creationId xmlns:p14="http://schemas.microsoft.com/office/powerpoint/2010/main" val="3050987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99" r="99"/>
          <a:stretch/>
        </p:blipFill>
        <p:spPr>
          <a:xfrm>
            <a:off x="-17925" y="-10075"/>
            <a:ext cx="9194726" cy="5182151"/>
          </a:xfrm>
          <a:prstGeom prst="rect">
            <a:avLst/>
          </a:prstGeom>
          <a:noFill/>
          <a:ln>
            <a:noFill/>
          </a:ln>
        </p:spPr>
      </p:pic>
      <p:sp>
        <p:nvSpPr>
          <p:cNvPr id="11" name="Google Shape;11;p2"/>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sz="1800" b="1">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 name="Google Shape;12;p2"/>
          <p:cNvSpPr txBox="1">
            <a:spLocks noGrp="1"/>
          </p:cNvSpPr>
          <p:nvPr>
            <p:ph type="title"/>
          </p:nvPr>
        </p:nvSpPr>
        <p:spPr>
          <a:xfrm>
            <a:off x="944650" y="1769200"/>
            <a:ext cx="7379700" cy="2375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1"/>
              </a:buClr>
              <a:buSzPts val="5600"/>
              <a:buNone/>
              <a:defRPr sz="5600">
                <a:solidFill>
                  <a:schemeClr val="lt1"/>
                </a:solidFill>
              </a:defRPr>
            </a:lvl1pPr>
            <a:lvl2pPr lvl="1" rtl="0">
              <a:lnSpc>
                <a:spcPct val="90000"/>
              </a:lnSpc>
              <a:spcBef>
                <a:spcPts val="0"/>
              </a:spcBef>
              <a:spcAft>
                <a:spcPts val="0"/>
              </a:spcAft>
              <a:buSzPts val="6000"/>
              <a:buNone/>
              <a:defRPr sz="6000"/>
            </a:lvl2pPr>
            <a:lvl3pPr lvl="2" rtl="0">
              <a:lnSpc>
                <a:spcPct val="90000"/>
              </a:lnSpc>
              <a:spcBef>
                <a:spcPts val="0"/>
              </a:spcBef>
              <a:spcAft>
                <a:spcPts val="0"/>
              </a:spcAft>
              <a:buSzPts val="6000"/>
              <a:buNone/>
              <a:defRPr sz="6000"/>
            </a:lvl3pPr>
            <a:lvl4pPr lvl="3" rtl="0">
              <a:lnSpc>
                <a:spcPct val="90000"/>
              </a:lnSpc>
              <a:spcBef>
                <a:spcPts val="0"/>
              </a:spcBef>
              <a:spcAft>
                <a:spcPts val="0"/>
              </a:spcAft>
              <a:buSzPts val="6000"/>
              <a:buNone/>
              <a:defRPr sz="6000"/>
            </a:lvl4pPr>
            <a:lvl5pPr lvl="4" rtl="0">
              <a:lnSpc>
                <a:spcPct val="90000"/>
              </a:lnSpc>
              <a:spcBef>
                <a:spcPts val="0"/>
              </a:spcBef>
              <a:spcAft>
                <a:spcPts val="0"/>
              </a:spcAft>
              <a:buSzPts val="6000"/>
              <a:buNone/>
              <a:defRPr sz="6000"/>
            </a:lvl5pPr>
            <a:lvl6pPr lvl="5" rtl="0">
              <a:lnSpc>
                <a:spcPct val="90000"/>
              </a:lnSpc>
              <a:spcBef>
                <a:spcPts val="0"/>
              </a:spcBef>
              <a:spcAft>
                <a:spcPts val="0"/>
              </a:spcAft>
              <a:buSzPts val="6000"/>
              <a:buNone/>
              <a:defRPr sz="6000"/>
            </a:lvl6pPr>
            <a:lvl7pPr lvl="6" rtl="0">
              <a:lnSpc>
                <a:spcPct val="90000"/>
              </a:lnSpc>
              <a:spcBef>
                <a:spcPts val="0"/>
              </a:spcBef>
              <a:spcAft>
                <a:spcPts val="0"/>
              </a:spcAft>
              <a:buSzPts val="6000"/>
              <a:buNone/>
              <a:defRPr sz="6000"/>
            </a:lvl7pPr>
            <a:lvl8pPr lvl="7" rtl="0">
              <a:lnSpc>
                <a:spcPct val="90000"/>
              </a:lnSpc>
              <a:spcBef>
                <a:spcPts val="0"/>
              </a:spcBef>
              <a:spcAft>
                <a:spcPts val="0"/>
              </a:spcAft>
              <a:buSzPts val="6000"/>
              <a:buNone/>
              <a:defRPr sz="6000"/>
            </a:lvl8pPr>
            <a:lvl9pPr lvl="8" rtl="0">
              <a:lnSpc>
                <a:spcPct val="90000"/>
              </a:lnSpc>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Слайд с кодом 2">
  <p:cSld name="CUSTOM_2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p:nvPr/>
        </p:nvSpPr>
        <p:spPr>
          <a:xfrm>
            <a:off x="590475" y="1364975"/>
            <a:ext cx="7988400" cy="341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subTitle" idx="1"/>
          </p:nvPr>
        </p:nvSpPr>
        <p:spPr>
          <a:xfrm>
            <a:off x="754725" y="1516446"/>
            <a:ext cx="82263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chemeClr val="lt1"/>
              </a:buClr>
              <a:buSzPts val="1100"/>
              <a:buFont typeface="Courier New"/>
              <a:buNone/>
              <a:defRPr sz="1100">
                <a:solidFill>
                  <a:schemeClr val="lt1"/>
                </a:solidFill>
                <a:latin typeface="Courier New"/>
                <a:ea typeface="Courier New"/>
                <a:cs typeface="Courier New"/>
                <a:sym typeface="Courier New"/>
              </a:defRPr>
            </a:lvl1pPr>
            <a:lvl2pPr lvl="1" rtl="0">
              <a:lnSpc>
                <a:spcPct val="115000"/>
              </a:lnSpc>
              <a:spcBef>
                <a:spcPts val="0"/>
              </a:spcBef>
              <a:spcAft>
                <a:spcPts val="0"/>
              </a:spcAft>
              <a:buClr>
                <a:schemeClr val="lt1"/>
              </a:buClr>
              <a:buSzPts val="1700"/>
              <a:buNone/>
              <a:defRPr sz="1700">
                <a:solidFill>
                  <a:schemeClr val="lt1"/>
                </a:solidFill>
              </a:defRPr>
            </a:lvl2pPr>
            <a:lvl3pPr lvl="2" rtl="0">
              <a:lnSpc>
                <a:spcPct val="115000"/>
              </a:lnSpc>
              <a:spcBef>
                <a:spcPts val="0"/>
              </a:spcBef>
              <a:spcAft>
                <a:spcPts val="0"/>
              </a:spcAft>
              <a:buClr>
                <a:schemeClr val="lt1"/>
              </a:buClr>
              <a:buSzPts val="1700"/>
              <a:buNone/>
              <a:defRPr sz="1700">
                <a:solidFill>
                  <a:schemeClr val="lt1"/>
                </a:solidFill>
              </a:defRPr>
            </a:lvl3pPr>
            <a:lvl4pPr lvl="3" rtl="0">
              <a:lnSpc>
                <a:spcPct val="115000"/>
              </a:lnSpc>
              <a:spcBef>
                <a:spcPts val="0"/>
              </a:spcBef>
              <a:spcAft>
                <a:spcPts val="0"/>
              </a:spcAft>
              <a:buClr>
                <a:schemeClr val="lt1"/>
              </a:buClr>
              <a:buSzPts val="1700"/>
              <a:buNone/>
              <a:defRPr sz="1700">
                <a:solidFill>
                  <a:schemeClr val="lt1"/>
                </a:solidFill>
              </a:defRPr>
            </a:lvl4pPr>
            <a:lvl5pPr lvl="4" rtl="0">
              <a:lnSpc>
                <a:spcPct val="115000"/>
              </a:lnSpc>
              <a:spcBef>
                <a:spcPts val="0"/>
              </a:spcBef>
              <a:spcAft>
                <a:spcPts val="0"/>
              </a:spcAft>
              <a:buClr>
                <a:schemeClr val="lt1"/>
              </a:buClr>
              <a:buSzPts val="1700"/>
              <a:buNone/>
              <a:defRPr sz="1700">
                <a:solidFill>
                  <a:schemeClr val="lt1"/>
                </a:solidFill>
              </a:defRPr>
            </a:lvl5pPr>
            <a:lvl6pPr lvl="5" rtl="0">
              <a:lnSpc>
                <a:spcPct val="115000"/>
              </a:lnSpc>
              <a:spcBef>
                <a:spcPts val="0"/>
              </a:spcBef>
              <a:spcAft>
                <a:spcPts val="0"/>
              </a:spcAft>
              <a:buClr>
                <a:schemeClr val="lt1"/>
              </a:buClr>
              <a:buSzPts val="1700"/>
              <a:buNone/>
              <a:defRPr sz="1700">
                <a:solidFill>
                  <a:schemeClr val="lt1"/>
                </a:solidFill>
              </a:defRPr>
            </a:lvl6pPr>
            <a:lvl7pPr lvl="6" rtl="0">
              <a:lnSpc>
                <a:spcPct val="115000"/>
              </a:lnSpc>
              <a:spcBef>
                <a:spcPts val="0"/>
              </a:spcBef>
              <a:spcAft>
                <a:spcPts val="0"/>
              </a:spcAft>
              <a:buClr>
                <a:schemeClr val="lt1"/>
              </a:buClr>
              <a:buSzPts val="1700"/>
              <a:buNone/>
              <a:defRPr sz="1700">
                <a:solidFill>
                  <a:schemeClr val="lt1"/>
                </a:solidFill>
              </a:defRPr>
            </a:lvl7pPr>
            <a:lvl8pPr lvl="7" rtl="0">
              <a:lnSpc>
                <a:spcPct val="115000"/>
              </a:lnSpc>
              <a:spcBef>
                <a:spcPts val="0"/>
              </a:spcBef>
              <a:spcAft>
                <a:spcPts val="0"/>
              </a:spcAft>
              <a:buClr>
                <a:schemeClr val="lt1"/>
              </a:buClr>
              <a:buSzPts val="1700"/>
              <a:buNone/>
              <a:defRPr sz="1700">
                <a:solidFill>
                  <a:schemeClr val="lt1"/>
                </a:solidFill>
              </a:defRPr>
            </a:lvl8pPr>
            <a:lvl9pPr lvl="8" rtl="0">
              <a:lnSpc>
                <a:spcPct val="115000"/>
              </a:lnSpc>
              <a:spcBef>
                <a:spcPts val="0"/>
              </a:spcBef>
              <a:spcAft>
                <a:spcPts val="0"/>
              </a:spcAft>
              <a:buClr>
                <a:schemeClr val="lt1"/>
              </a:buClr>
              <a:buSzPts val="1700"/>
              <a:buNone/>
              <a:defRPr sz="17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Слайд КОД+ТЕКСТ 1">
  <p:cSld name="CUSTOM_4">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544050" y="1350425"/>
            <a:ext cx="5316300" cy="9042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58" name="Google Shape;58;p14"/>
          <p:cNvSpPr/>
          <p:nvPr/>
        </p:nvSpPr>
        <p:spPr>
          <a:xfrm>
            <a:off x="606200" y="2144231"/>
            <a:ext cx="7938600" cy="24645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txBox="1">
            <a:spLocks noGrp="1"/>
          </p:cNvSpPr>
          <p:nvPr>
            <p:ph type="subTitle" idx="2"/>
          </p:nvPr>
        </p:nvSpPr>
        <p:spPr>
          <a:xfrm>
            <a:off x="795050" y="2220038"/>
            <a:ext cx="7568100" cy="23637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700"/>
              <a:buNone/>
              <a:defRPr sz="1700"/>
            </a:lvl2pPr>
            <a:lvl3pPr lvl="2" rtl="0">
              <a:lnSpc>
                <a:spcPct val="115000"/>
              </a:lnSpc>
              <a:spcBef>
                <a:spcPts val="0"/>
              </a:spcBef>
              <a:spcAft>
                <a:spcPts val="0"/>
              </a:spcAft>
              <a:buSzPts val="1700"/>
              <a:buNone/>
              <a:defRPr sz="1700"/>
            </a:lvl3pPr>
            <a:lvl4pPr lvl="3" rtl="0">
              <a:lnSpc>
                <a:spcPct val="115000"/>
              </a:lnSpc>
              <a:spcBef>
                <a:spcPts val="0"/>
              </a:spcBef>
              <a:spcAft>
                <a:spcPts val="0"/>
              </a:spcAft>
              <a:buSzPts val="1700"/>
              <a:buNone/>
              <a:defRPr sz="1700"/>
            </a:lvl4pPr>
            <a:lvl5pPr lvl="4" rtl="0">
              <a:lnSpc>
                <a:spcPct val="115000"/>
              </a:lnSpc>
              <a:spcBef>
                <a:spcPts val="0"/>
              </a:spcBef>
              <a:spcAft>
                <a:spcPts val="0"/>
              </a:spcAft>
              <a:buSzPts val="1700"/>
              <a:buNone/>
              <a:defRPr sz="1700"/>
            </a:lvl5pPr>
            <a:lvl6pPr lvl="5" rtl="0">
              <a:lnSpc>
                <a:spcPct val="115000"/>
              </a:lnSpc>
              <a:spcBef>
                <a:spcPts val="0"/>
              </a:spcBef>
              <a:spcAft>
                <a:spcPts val="0"/>
              </a:spcAft>
              <a:buSzPts val="1700"/>
              <a:buNone/>
              <a:defRPr sz="1700"/>
            </a:lvl6pPr>
            <a:lvl7pPr lvl="6" rtl="0">
              <a:lnSpc>
                <a:spcPct val="115000"/>
              </a:lnSpc>
              <a:spcBef>
                <a:spcPts val="0"/>
              </a:spcBef>
              <a:spcAft>
                <a:spcPts val="0"/>
              </a:spcAft>
              <a:buSzPts val="1700"/>
              <a:buNone/>
              <a:defRPr sz="1700"/>
            </a:lvl7pPr>
            <a:lvl8pPr lvl="7" rtl="0">
              <a:lnSpc>
                <a:spcPct val="115000"/>
              </a:lnSpc>
              <a:spcBef>
                <a:spcPts val="0"/>
              </a:spcBef>
              <a:spcAft>
                <a:spcPts val="0"/>
              </a:spcAft>
              <a:buSzPts val="1700"/>
              <a:buNone/>
              <a:defRPr sz="1700"/>
            </a:lvl8pPr>
            <a:lvl9pPr lvl="8" rtl="0">
              <a:lnSpc>
                <a:spcPct val="115000"/>
              </a:lnSpc>
              <a:spcBef>
                <a:spcPts val="0"/>
              </a:spcBef>
              <a:spcAft>
                <a:spcPts val="0"/>
              </a:spcAft>
              <a:buSzPts val="1700"/>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лайд КОД+ТЕКСТ 2">
  <p:cSld name="CUSTOM_4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p:nvPr/>
        </p:nvSpPr>
        <p:spPr>
          <a:xfrm>
            <a:off x="362300" y="1384249"/>
            <a:ext cx="4748700" cy="3393300"/>
          </a:xfrm>
          <a:prstGeom prst="rect">
            <a:avLst/>
          </a:prstGeom>
          <a:solidFill>
            <a:srgbClr val="FB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txBox="1">
            <a:spLocks noGrp="1"/>
          </p:cNvSpPr>
          <p:nvPr>
            <p:ph type="subTitle" idx="1"/>
          </p:nvPr>
        </p:nvSpPr>
        <p:spPr>
          <a:xfrm>
            <a:off x="500550" y="1474819"/>
            <a:ext cx="4428600" cy="34551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1300"/>
              <a:buFont typeface="Courier New"/>
              <a:buNone/>
              <a:defRPr sz="1300">
                <a:latin typeface="Courier New"/>
                <a:ea typeface="Courier New"/>
                <a:cs typeface="Courier New"/>
                <a:sym typeface="Courier New"/>
              </a:defRPr>
            </a:lvl1pPr>
            <a:lvl2pPr lvl="1" rtl="0">
              <a:lnSpc>
                <a:spcPct val="115000"/>
              </a:lnSpc>
              <a:spcBef>
                <a:spcPts val="0"/>
              </a:spcBef>
              <a:spcAft>
                <a:spcPts val="0"/>
              </a:spcAft>
              <a:buSzPts val="1300"/>
              <a:buNone/>
              <a:defRPr sz="1300"/>
            </a:lvl2pPr>
            <a:lvl3pPr lvl="2" rtl="0">
              <a:lnSpc>
                <a:spcPct val="115000"/>
              </a:lnSpc>
              <a:spcBef>
                <a:spcPts val="0"/>
              </a:spcBef>
              <a:spcAft>
                <a:spcPts val="0"/>
              </a:spcAft>
              <a:buSzPts val="1300"/>
              <a:buNone/>
              <a:defRPr/>
            </a:lvl3pPr>
            <a:lvl4pPr lvl="3" rtl="0">
              <a:lnSpc>
                <a:spcPct val="115000"/>
              </a:lnSpc>
              <a:spcBef>
                <a:spcPts val="0"/>
              </a:spcBef>
              <a:spcAft>
                <a:spcPts val="0"/>
              </a:spcAft>
              <a:buSzPts val="1300"/>
              <a:buNone/>
              <a:defRPr/>
            </a:lvl4pPr>
            <a:lvl5pPr lvl="4" rtl="0">
              <a:lnSpc>
                <a:spcPct val="115000"/>
              </a:lnSpc>
              <a:spcBef>
                <a:spcPts val="0"/>
              </a:spcBef>
              <a:spcAft>
                <a:spcPts val="0"/>
              </a:spcAft>
              <a:buSzPts val="1300"/>
              <a:buNone/>
              <a:defRPr/>
            </a:lvl5pPr>
            <a:lvl6pPr lvl="5" rtl="0">
              <a:lnSpc>
                <a:spcPct val="115000"/>
              </a:lnSpc>
              <a:spcBef>
                <a:spcPts val="0"/>
              </a:spcBef>
              <a:spcAft>
                <a:spcPts val="0"/>
              </a:spcAft>
              <a:buSzPts val="1300"/>
              <a:buNone/>
              <a:defRPr/>
            </a:lvl6pPr>
            <a:lvl7pPr lvl="6" rtl="0">
              <a:lnSpc>
                <a:spcPct val="115000"/>
              </a:lnSpc>
              <a:spcBef>
                <a:spcPts val="0"/>
              </a:spcBef>
              <a:spcAft>
                <a:spcPts val="0"/>
              </a:spcAft>
              <a:buSzPts val="1300"/>
              <a:buNone/>
              <a:defRPr/>
            </a:lvl7pPr>
            <a:lvl8pPr lvl="7" rtl="0">
              <a:lnSpc>
                <a:spcPct val="115000"/>
              </a:lnSpc>
              <a:spcBef>
                <a:spcPts val="0"/>
              </a:spcBef>
              <a:spcAft>
                <a:spcPts val="0"/>
              </a:spcAft>
              <a:buSzPts val="1300"/>
              <a:buNone/>
              <a:defRPr/>
            </a:lvl8pPr>
            <a:lvl9pPr lvl="8" rtl="0">
              <a:lnSpc>
                <a:spcPct val="115000"/>
              </a:lnSpc>
              <a:spcBef>
                <a:spcPts val="0"/>
              </a:spcBef>
              <a:spcAft>
                <a:spcPts val="0"/>
              </a:spcAft>
              <a:buSzPts val="1300"/>
              <a:buNone/>
              <a:defRPr/>
            </a:lvl9pPr>
          </a:lstStyle>
          <a:p>
            <a:endParaRPr/>
          </a:p>
        </p:txBody>
      </p:sp>
      <p:sp>
        <p:nvSpPr>
          <p:cNvPr id="64" name="Google Shape;64;p15"/>
          <p:cNvSpPr txBox="1">
            <a:spLocks noGrp="1"/>
          </p:cNvSpPr>
          <p:nvPr>
            <p:ph type="subTitle" idx="2"/>
          </p:nvPr>
        </p:nvSpPr>
        <p:spPr>
          <a:xfrm>
            <a:off x="5555275" y="1474819"/>
            <a:ext cx="3151200" cy="3261300"/>
          </a:xfrm>
          <a:prstGeom prst="rect">
            <a:avLst/>
          </a:prstGeom>
        </p:spPr>
        <p:txBody>
          <a:bodyPr spcFirstLastPara="1" wrap="square" lIns="91425" tIns="91425" rIns="91425" bIns="91425" anchor="t" anchorCtr="0">
            <a:normAutofit/>
          </a:bodyPr>
          <a:lstStyle>
            <a:lvl1pPr lvl="0" rtl="0">
              <a:lnSpc>
                <a:spcPct val="12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Белый слайд + заголовок"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00550" y="1784775"/>
            <a:ext cx="7935300" cy="1145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5">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ма вебинара"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
        <p:nvSpPr>
          <p:cNvPr id="24" name="Google Shape;24;p6"/>
          <p:cNvSpPr txBox="1">
            <a:spLocks noGrp="1"/>
          </p:cNvSpPr>
          <p:nvPr>
            <p:ph type="title"/>
          </p:nvPr>
        </p:nvSpPr>
        <p:spPr>
          <a:xfrm>
            <a:off x="500550" y="821213"/>
            <a:ext cx="8520600" cy="198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6"/>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9900"/>
              </a:buClr>
              <a:buSzPts val="1500"/>
              <a:buNone/>
              <a:defRPr sz="1500">
                <a:solidFill>
                  <a:srgbClr val="FF9900"/>
                </a:solidFill>
              </a:defRPr>
            </a:lvl1pPr>
            <a:lvl2pPr lvl="1" rtl="0">
              <a:lnSpc>
                <a:spcPct val="100000"/>
              </a:lnSpc>
              <a:spcBef>
                <a:spcPts val="0"/>
              </a:spcBef>
              <a:spcAft>
                <a:spcPts val="0"/>
              </a:spcAft>
              <a:buClr>
                <a:srgbClr val="013D85"/>
              </a:buClr>
              <a:buSzPts val="2300"/>
              <a:buNone/>
              <a:defRPr sz="2300">
                <a:solidFill>
                  <a:srgbClr val="013D85"/>
                </a:solidFill>
              </a:defRPr>
            </a:lvl2pPr>
            <a:lvl3pPr lvl="2" rtl="0">
              <a:lnSpc>
                <a:spcPct val="100000"/>
              </a:lnSpc>
              <a:spcBef>
                <a:spcPts val="0"/>
              </a:spcBef>
              <a:spcAft>
                <a:spcPts val="0"/>
              </a:spcAft>
              <a:buClr>
                <a:srgbClr val="013D85"/>
              </a:buClr>
              <a:buSzPts val="2300"/>
              <a:buNone/>
              <a:defRPr sz="2300">
                <a:solidFill>
                  <a:srgbClr val="013D85"/>
                </a:solidFill>
              </a:defRPr>
            </a:lvl3pPr>
            <a:lvl4pPr lvl="3" rtl="0">
              <a:lnSpc>
                <a:spcPct val="100000"/>
              </a:lnSpc>
              <a:spcBef>
                <a:spcPts val="0"/>
              </a:spcBef>
              <a:spcAft>
                <a:spcPts val="0"/>
              </a:spcAft>
              <a:buClr>
                <a:srgbClr val="013D85"/>
              </a:buClr>
              <a:buSzPts val="2300"/>
              <a:buNone/>
              <a:defRPr sz="2300">
                <a:solidFill>
                  <a:srgbClr val="013D85"/>
                </a:solidFill>
              </a:defRPr>
            </a:lvl4pPr>
            <a:lvl5pPr lvl="4" rtl="0">
              <a:lnSpc>
                <a:spcPct val="100000"/>
              </a:lnSpc>
              <a:spcBef>
                <a:spcPts val="0"/>
              </a:spcBef>
              <a:spcAft>
                <a:spcPts val="0"/>
              </a:spcAft>
              <a:buClr>
                <a:srgbClr val="013D85"/>
              </a:buClr>
              <a:buSzPts val="2300"/>
              <a:buNone/>
              <a:defRPr sz="2300">
                <a:solidFill>
                  <a:srgbClr val="013D85"/>
                </a:solidFill>
              </a:defRPr>
            </a:lvl5pPr>
            <a:lvl6pPr lvl="5" rtl="0">
              <a:lnSpc>
                <a:spcPct val="100000"/>
              </a:lnSpc>
              <a:spcBef>
                <a:spcPts val="0"/>
              </a:spcBef>
              <a:spcAft>
                <a:spcPts val="0"/>
              </a:spcAft>
              <a:buClr>
                <a:srgbClr val="013D85"/>
              </a:buClr>
              <a:buSzPts val="2300"/>
              <a:buNone/>
              <a:defRPr sz="2300">
                <a:solidFill>
                  <a:srgbClr val="013D85"/>
                </a:solidFill>
              </a:defRPr>
            </a:lvl6pPr>
            <a:lvl7pPr lvl="6" rtl="0">
              <a:lnSpc>
                <a:spcPct val="100000"/>
              </a:lnSpc>
              <a:spcBef>
                <a:spcPts val="0"/>
              </a:spcBef>
              <a:spcAft>
                <a:spcPts val="0"/>
              </a:spcAft>
              <a:buClr>
                <a:srgbClr val="013D85"/>
              </a:buClr>
              <a:buSzPts val="2300"/>
              <a:buNone/>
              <a:defRPr sz="2300">
                <a:solidFill>
                  <a:srgbClr val="013D85"/>
                </a:solidFill>
              </a:defRPr>
            </a:lvl7pPr>
            <a:lvl8pPr lvl="7" rtl="0">
              <a:lnSpc>
                <a:spcPct val="100000"/>
              </a:lnSpc>
              <a:spcBef>
                <a:spcPts val="0"/>
              </a:spcBef>
              <a:spcAft>
                <a:spcPts val="0"/>
              </a:spcAft>
              <a:buClr>
                <a:srgbClr val="013D85"/>
              </a:buClr>
              <a:buSzPts val="2300"/>
              <a:buNone/>
              <a:defRPr sz="2300">
                <a:solidFill>
                  <a:srgbClr val="013D85"/>
                </a:solidFill>
              </a:defRPr>
            </a:lvl8pPr>
            <a:lvl9pPr lvl="8" rtl="0">
              <a:lnSpc>
                <a:spcPct val="100000"/>
              </a:lnSpc>
              <a:spcBef>
                <a:spcPts val="0"/>
              </a:spcBef>
              <a:spcAft>
                <a:spcPts val="0"/>
              </a:spcAft>
              <a:buClr>
                <a:srgbClr val="013D85"/>
              </a:buClr>
              <a:buSzPts val="2300"/>
              <a:buNone/>
              <a:defRPr sz="2300">
                <a:solidFill>
                  <a:srgbClr val="013D85"/>
                </a:solidFill>
              </a:defRPr>
            </a:lvl9pPr>
          </a:lstStyle>
          <a:p>
            <a:endParaRPr/>
          </a:p>
        </p:txBody>
      </p:sp>
      <p:sp>
        <p:nvSpPr>
          <p:cNvPr id="26" name="Google Shape;26;p6"/>
          <p:cNvSpPr txBox="1">
            <a:spLocks noGrp="1"/>
          </p:cNvSpPr>
          <p:nvPr>
            <p:ph type="subTitle" idx="2"/>
          </p:nvPr>
        </p:nvSpPr>
        <p:spPr>
          <a:xfrm>
            <a:off x="3135425" y="2978831"/>
            <a:ext cx="58563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b="1"/>
            </a:lvl1pPr>
            <a:lvl2pPr lvl="1" rtl="0">
              <a:lnSpc>
                <a:spcPct val="100000"/>
              </a:lnSpc>
              <a:spcBef>
                <a:spcPts val="0"/>
              </a:spcBef>
              <a:spcAft>
                <a:spcPts val="0"/>
              </a:spcAft>
              <a:buClr>
                <a:srgbClr val="013D85"/>
              </a:buClr>
              <a:buSzPts val="2300"/>
              <a:buNone/>
              <a:defRPr sz="2300" b="1">
                <a:solidFill>
                  <a:srgbClr val="013D85"/>
                </a:solidFill>
              </a:defRPr>
            </a:lvl2pPr>
            <a:lvl3pPr lvl="2" rtl="0">
              <a:lnSpc>
                <a:spcPct val="100000"/>
              </a:lnSpc>
              <a:spcBef>
                <a:spcPts val="0"/>
              </a:spcBef>
              <a:spcAft>
                <a:spcPts val="0"/>
              </a:spcAft>
              <a:buClr>
                <a:srgbClr val="013D85"/>
              </a:buClr>
              <a:buSzPts val="2300"/>
              <a:buNone/>
              <a:defRPr sz="2300" b="1">
                <a:solidFill>
                  <a:srgbClr val="013D85"/>
                </a:solidFill>
              </a:defRPr>
            </a:lvl3pPr>
            <a:lvl4pPr lvl="3" rtl="0">
              <a:lnSpc>
                <a:spcPct val="100000"/>
              </a:lnSpc>
              <a:spcBef>
                <a:spcPts val="0"/>
              </a:spcBef>
              <a:spcAft>
                <a:spcPts val="0"/>
              </a:spcAft>
              <a:buClr>
                <a:srgbClr val="013D85"/>
              </a:buClr>
              <a:buSzPts val="2300"/>
              <a:buNone/>
              <a:defRPr sz="2300" b="1">
                <a:solidFill>
                  <a:srgbClr val="013D85"/>
                </a:solidFill>
              </a:defRPr>
            </a:lvl4pPr>
            <a:lvl5pPr lvl="4" rtl="0">
              <a:lnSpc>
                <a:spcPct val="100000"/>
              </a:lnSpc>
              <a:spcBef>
                <a:spcPts val="0"/>
              </a:spcBef>
              <a:spcAft>
                <a:spcPts val="0"/>
              </a:spcAft>
              <a:buClr>
                <a:srgbClr val="013D85"/>
              </a:buClr>
              <a:buSzPts val="2300"/>
              <a:buNone/>
              <a:defRPr sz="2300" b="1">
                <a:solidFill>
                  <a:srgbClr val="013D85"/>
                </a:solidFill>
              </a:defRPr>
            </a:lvl5pPr>
            <a:lvl6pPr lvl="5" rtl="0">
              <a:lnSpc>
                <a:spcPct val="100000"/>
              </a:lnSpc>
              <a:spcBef>
                <a:spcPts val="0"/>
              </a:spcBef>
              <a:spcAft>
                <a:spcPts val="0"/>
              </a:spcAft>
              <a:buClr>
                <a:srgbClr val="013D85"/>
              </a:buClr>
              <a:buSzPts val="2300"/>
              <a:buNone/>
              <a:defRPr sz="2300" b="1">
                <a:solidFill>
                  <a:srgbClr val="013D85"/>
                </a:solidFill>
              </a:defRPr>
            </a:lvl6pPr>
            <a:lvl7pPr lvl="6" rtl="0">
              <a:lnSpc>
                <a:spcPct val="100000"/>
              </a:lnSpc>
              <a:spcBef>
                <a:spcPts val="0"/>
              </a:spcBef>
              <a:spcAft>
                <a:spcPts val="0"/>
              </a:spcAft>
              <a:buClr>
                <a:srgbClr val="013D85"/>
              </a:buClr>
              <a:buSzPts val="2300"/>
              <a:buNone/>
              <a:defRPr sz="2300" b="1">
                <a:solidFill>
                  <a:srgbClr val="013D85"/>
                </a:solidFill>
              </a:defRPr>
            </a:lvl7pPr>
            <a:lvl8pPr lvl="7" rtl="0">
              <a:lnSpc>
                <a:spcPct val="100000"/>
              </a:lnSpc>
              <a:spcBef>
                <a:spcPts val="0"/>
              </a:spcBef>
              <a:spcAft>
                <a:spcPts val="0"/>
              </a:spcAft>
              <a:buClr>
                <a:srgbClr val="013D85"/>
              </a:buClr>
              <a:buSzPts val="2300"/>
              <a:buNone/>
              <a:defRPr sz="2300" b="1">
                <a:solidFill>
                  <a:srgbClr val="013D85"/>
                </a:solidFill>
              </a:defRPr>
            </a:lvl8pPr>
            <a:lvl9pPr lvl="8" rtl="0">
              <a:lnSpc>
                <a:spcPct val="100000"/>
              </a:lnSpc>
              <a:spcBef>
                <a:spcPts val="0"/>
              </a:spcBef>
              <a:spcAft>
                <a:spcPts val="0"/>
              </a:spcAft>
              <a:buClr>
                <a:srgbClr val="013D85"/>
              </a:buClr>
              <a:buSzPts val="2300"/>
              <a:buNone/>
              <a:defRPr sz="2300" b="1">
                <a:solidFill>
                  <a:srgbClr val="013D85"/>
                </a:solidFill>
              </a:defRPr>
            </a:lvl9pPr>
          </a:lstStyle>
          <a:p>
            <a:endParaRPr/>
          </a:p>
        </p:txBody>
      </p:sp>
      <p:sp>
        <p:nvSpPr>
          <p:cNvPr id="27" name="Google Shape;27;p6"/>
          <p:cNvSpPr txBox="1">
            <a:spLocks noGrp="1"/>
          </p:cNvSpPr>
          <p:nvPr>
            <p:ph type="subTitle" idx="3"/>
          </p:nvPr>
        </p:nvSpPr>
        <p:spPr>
          <a:xfrm>
            <a:off x="3135425" y="3278981"/>
            <a:ext cx="5856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
        <p:nvSpPr>
          <p:cNvPr id="28" name="Google Shape;28;p6"/>
          <p:cNvSpPr txBox="1">
            <a:spLocks noGrp="1"/>
          </p:cNvSpPr>
          <p:nvPr>
            <p:ph type="subTitle" idx="4"/>
          </p:nvPr>
        </p:nvSpPr>
        <p:spPr>
          <a:xfrm>
            <a:off x="3135425" y="3662550"/>
            <a:ext cx="5856300" cy="1032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39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азделительный слайд">
  <p:cSld name="MAIN_POINT">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pic>
        <p:nvPicPr>
          <p:cNvPr id="31" name="Google Shape;3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 name="Google Shape;32;p7"/>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О себе">
  <p:cSld name="CUSTOM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8"/>
          <p:cNvSpPr txBox="1">
            <a:spLocks noGrp="1"/>
          </p:cNvSpPr>
          <p:nvPr>
            <p:ph type="subTitle" idx="1"/>
          </p:nvPr>
        </p:nvSpPr>
        <p:spPr>
          <a:xfrm>
            <a:off x="3891775" y="1716281"/>
            <a:ext cx="4391700" cy="587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b="1"/>
            </a:lvl1pPr>
            <a:lvl2pPr lvl="1" rtl="0">
              <a:lnSpc>
                <a:spcPct val="100000"/>
              </a:lnSpc>
              <a:spcBef>
                <a:spcPts val="0"/>
              </a:spcBef>
              <a:spcAft>
                <a:spcPts val="0"/>
              </a:spcAft>
              <a:buClr>
                <a:schemeClr val="dk1"/>
              </a:buClr>
              <a:buSzPts val="2300"/>
              <a:buNone/>
              <a:defRPr sz="2300" b="1">
                <a:solidFill>
                  <a:schemeClr val="dk1"/>
                </a:solidFill>
              </a:defRPr>
            </a:lvl2pPr>
            <a:lvl3pPr lvl="2" rtl="0">
              <a:lnSpc>
                <a:spcPct val="100000"/>
              </a:lnSpc>
              <a:spcBef>
                <a:spcPts val="0"/>
              </a:spcBef>
              <a:spcAft>
                <a:spcPts val="0"/>
              </a:spcAft>
              <a:buClr>
                <a:schemeClr val="dk1"/>
              </a:buClr>
              <a:buSzPts val="2300"/>
              <a:buNone/>
              <a:defRPr sz="2300" b="1">
                <a:solidFill>
                  <a:schemeClr val="dk1"/>
                </a:solidFill>
              </a:defRPr>
            </a:lvl3pPr>
            <a:lvl4pPr lvl="3" rtl="0">
              <a:lnSpc>
                <a:spcPct val="100000"/>
              </a:lnSpc>
              <a:spcBef>
                <a:spcPts val="0"/>
              </a:spcBef>
              <a:spcAft>
                <a:spcPts val="0"/>
              </a:spcAft>
              <a:buClr>
                <a:schemeClr val="dk1"/>
              </a:buClr>
              <a:buSzPts val="2300"/>
              <a:buNone/>
              <a:defRPr sz="2300" b="1">
                <a:solidFill>
                  <a:schemeClr val="dk1"/>
                </a:solidFill>
              </a:defRPr>
            </a:lvl4pPr>
            <a:lvl5pPr lvl="4" rtl="0">
              <a:lnSpc>
                <a:spcPct val="100000"/>
              </a:lnSpc>
              <a:spcBef>
                <a:spcPts val="0"/>
              </a:spcBef>
              <a:spcAft>
                <a:spcPts val="0"/>
              </a:spcAft>
              <a:buClr>
                <a:schemeClr val="dk1"/>
              </a:buClr>
              <a:buSzPts val="2300"/>
              <a:buNone/>
              <a:defRPr sz="2300" b="1">
                <a:solidFill>
                  <a:schemeClr val="dk1"/>
                </a:solidFill>
              </a:defRPr>
            </a:lvl5pPr>
            <a:lvl6pPr lvl="5" rtl="0">
              <a:lnSpc>
                <a:spcPct val="100000"/>
              </a:lnSpc>
              <a:spcBef>
                <a:spcPts val="0"/>
              </a:spcBef>
              <a:spcAft>
                <a:spcPts val="0"/>
              </a:spcAft>
              <a:buClr>
                <a:schemeClr val="dk1"/>
              </a:buClr>
              <a:buSzPts val="2300"/>
              <a:buNone/>
              <a:defRPr sz="2300" b="1">
                <a:solidFill>
                  <a:schemeClr val="dk1"/>
                </a:solidFill>
              </a:defRPr>
            </a:lvl6pPr>
            <a:lvl7pPr lvl="6" rtl="0">
              <a:lnSpc>
                <a:spcPct val="100000"/>
              </a:lnSpc>
              <a:spcBef>
                <a:spcPts val="0"/>
              </a:spcBef>
              <a:spcAft>
                <a:spcPts val="0"/>
              </a:spcAft>
              <a:buClr>
                <a:schemeClr val="dk1"/>
              </a:buClr>
              <a:buSzPts val="2300"/>
              <a:buNone/>
              <a:defRPr sz="2300" b="1">
                <a:solidFill>
                  <a:schemeClr val="dk1"/>
                </a:solidFill>
              </a:defRPr>
            </a:lvl7pPr>
            <a:lvl8pPr lvl="7" rtl="0">
              <a:lnSpc>
                <a:spcPct val="100000"/>
              </a:lnSpc>
              <a:spcBef>
                <a:spcPts val="0"/>
              </a:spcBef>
              <a:spcAft>
                <a:spcPts val="0"/>
              </a:spcAft>
              <a:buClr>
                <a:schemeClr val="dk1"/>
              </a:buClr>
              <a:buSzPts val="2300"/>
              <a:buNone/>
              <a:defRPr sz="2300" b="1">
                <a:solidFill>
                  <a:schemeClr val="dk1"/>
                </a:solidFill>
              </a:defRPr>
            </a:lvl8pPr>
            <a:lvl9pPr lvl="8" rtl="0">
              <a:lnSpc>
                <a:spcPct val="100000"/>
              </a:lnSpc>
              <a:spcBef>
                <a:spcPts val="0"/>
              </a:spcBef>
              <a:spcAft>
                <a:spcPts val="0"/>
              </a:spcAft>
              <a:buClr>
                <a:schemeClr val="dk1"/>
              </a:buClr>
              <a:buSzPts val="2300"/>
              <a:buNone/>
              <a:defRPr sz="2300" b="1">
                <a:solidFill>
                  <a:schemeClr val="dk1"/>
                </a:solidFill>
              </a:defRPr>
            </a:lvl9pPr>
          </a:lstStyle>
          <a:p>
            <a:endParaRPr/>
          </a:p>
        </p:txBody>
      </p:sp>
      <p:sp>
        <p:nvSpPr>
          <p:cNvPr id="36" name="Google Shape;36;p8"/>
          <p:cNvSpPr txBox="1">
            <a:spLocks noGrp="1"/>
          </p:cNvSpPr>
          <p:nvPr>
            <p:ph type="subTitle" idx="2"/>
          </p:nvPr>
        </p:nvSpPr>
        <p:spPr>
          <a:xfrm>
            <a:off x="3891775" y="2252801"/>
            <a:ext cx="5095200" cy="2511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300"/>
              <a:buNone/>
              <a:defRPr sz="1300" b="0">
                <a:solidFill>
                  <a:schemeClr val="dk1"/>
                </a:solidFill>
              </a:defRPr>
            </a:lvl1pPr>
            <a:lvl2pPr lvl="1" rtl="0">
              <a:lnSpc>
                <a:spcPct val="100000"/>
              </a:lnSpc>
              <a:spcBef>
                <a:spcPts val="0"/>
              </a:spcBef>
              <a:spcAft>
                <a:spcPts val="0"/>
              </a:spcAft>
              <a:buClr>
                <a:schemeClr val="dk1"/>
              </a:buClr>
              <a:buSzPts val="1500"/>
              <a:buNone/>
              <a:defRPr>
                <a:solidFill>
                  <a:schemeClr val="dk1"/>
                </a:solidFill>
              </a:defRPr>
            </a:lvl2pPr>
            <a:lvl3pPr lvl="2" rtl="0">
              <a:lnSpc>
                <a:spcPct val="100000"/>
              </a:lnSpc>
              <a:spcBef>
                <a:spcPts val="0"/>
              </a:spcBef>
              <a:spcAft>
                <a:spcPts val="0"/>
              </a:spcAft>
              <a:buClr>
                <a:schemeClr val="dk1"/>
              </a:buClr>
              <a:buSzPts val="1300"/>
              <a:buNone/>
              <a:defRPr>
                <a:solidFill>
                  <a:schemeClr val="dk1"/>
                </a:solidFill>
              </a:defRPr>
            </a:lvl3pPr>
            <a:lvl4pPr lvl="3" rtl="0">
              <a:lnSpc>
                <a:spcPct val="100000"/>
              </a:lnSpc>
              <a:spcBef>
                <a:spcPts val="0"/>
              </a:spcBef>
              <a:spcAft>
                <a:spcPts val="0"/>
              </a:spcAft>
              <a:buClr>
                <a:schemeClr val="dk1"/>
              </a:buClr>
              <a:buSzPts val="1300"/>
              <a:buNone/>
              <a:defRPr>
                <a:solidFill>
                  <a:schemeClr val="dk1"/>
                </a:solidFill>
              </a:defRPr>
            </a:lvl4pPr>
            <a:lvl5pPr lvl="4" rtl="0">
              <a:lnSpc>
                <a:spcPct val="100000"/>
              </a:lnSpc>
              <a:spcBef>
                <a:spcPts val="0"/>
              </a:spcBef>
              <a:spcAft>
                <a:spcPts val="0"/>
              </a:spcAft>
              <a:buClr>
                <a:schemeClr val="dk1"/>
              </a:buClr>
              <a:buSzPts val="1300"/>
              <a:buNone/>
              <a:defRPr>
                <a:solidFill>
                  <a:schemeClr val="dk1"/>
                </a:solidFill>
              </a:defRPr>
            </a:lvl5pPr>
            <a:lvl6pPr lvl="5" rtl="0">
              <a:lnSpc>
                <a:spcPct val="100000"/>
              </a:lnSpc>
              <a:spcBef>
                <a:spcPts val="0"/>
              </a:spcBef>
              <a:spcAft>
                <a:spcPts val="0"/>
              </a:spcAft>
              <a:buClr>
                <a:schemeClr val="dk1"/>
              </a:buClr>
              <a:buSzPts val="1300"/>
              <a:buNone/>
              <a:defRPr>
                <a:solidFill>
                  <a:schemeClr val="dk1"/>
                </a:solidFill>
              </a:defRPr>
            </a:lvl6pPr>
            <a:lvl7pPr lvl="6" rtl="0">
              <a:lnSpc>
                <a:spcPct val="100000"/>
              </a:lnSpc>
              <a:spcBef>
                <a:spcPts val="0"/>
              </a:spcBef>
              <a:spcAft>
                <a:spcPts val="0"/>
              </a:spcAft>
              <a:buClr>
                <a:schemeClr val="dk1"/>
              </a:buClr>
              <a:buSzPts val="1300"/>
              <a:buNone/>
              <a:defRPr>
                <a:solidFill>
                  <a:schemeClr val="dk1"/>
                </a:solidFill>
              </a:defRPr>
            </a:lvl7pPr>
            <a:lvl8pPr lvl="7" rtl="0">
              <a:lnSpc>
                <a:spcPct val="100000"/>
              </a:lnSpc>
              <a:spcBef>
                <a:spcPts val="0"/>
              </a:spcBef>
              <a:spcAft>
                <a:spcPts val="0"/>
              </a:spcAft>
              <a:buClr>
                <a:schemeClr val="dk1"/>
              </a:buClr>
              <a:buSzPts val="1300"/>
              <a:buNone/>
              <a:defRPr>
                <a:solidFill>
                  <a:schemeClr val="dk1"/>
                </a:solidFill>
              </a:defRPr>
            </a:lvl8pPr>
            <a:lvl9pPr lvl="8" rtl="0">
              <a:lnSpc>
                <a:spcPct val="100000"/>
              </a:lnSpc>
              <a:spcBef>
                <a:spcPts val="0"/>
              </a:spcBef>
              <a:spcAft>
                <a:spcPts val="0"/>
              </a:spcAft>
              <a:buClr>
                <a:schemeClr val="dk1"/>
              </a:buClr>
              <a:buSzPts val="13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Раздел+описание">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609075" y="122087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sz="3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609075" y="2916213"/>
            <a:ext cx="40452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Заголовок">
  <p:cSld name="CUSTOM_3">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00550" y="330724"/>
            <a:ext cx="8520600" cy="109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Roboto"/>
              <a:buNone/>
              <a:defRPr sz="31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24350" y="1578869"/>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20000"/>
              </a:lnSpc>
              <a:spcBef>
                <a:spcPts val="0"/>
              </a:spcBef>
              <a:spcAft>
                <a:spcPts val="0"/>
              </a:spcAft>
              <a:buClr>
                <a:schemeClr val="dk1"/>
              </a:buClr>
              <a:buSzPts val="1700"/>
              <a:buFont typeface="Roboto"/>
              <a:buChar char="●"/>
              <a:defRPr sz="1700">
                <a:solidFill>
                  <a:schemeClr val="dk1"/>
                </a:solidFill>
                <a:latin typeface="Roboto"/>
                <a:ea typeface="Roboto"/>
                <a:cs typeface="Roboto"/>
                <a:sym typeface="Roboto"/>
              </a:defRPr>
            </a:lvl1pPr>
            <a:lvl2pPr marL="914400" lvl="1" indent="-323850">
              <a:lnSpc>
                <a:spcPct val="12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marL="1371600" lvl="2"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3pPr>
            <a:lvl4pPr marL="1828800" lvl="3"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4pPr>
            <a:lvl5pPr marL="2286000" lvl="4"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5pPr>
            <a:lvl6pPr marL="2743200" lvl="5"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6pPr>
            <a:lvl7pPr marL="3200400" lvl="6"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7pPr>
            <a:lvl8pPr marL="3657600" lvl="7"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8pPr>
            <a:lvl9pPr marL="4114800" lvl="8" indent="-311150">
              <a:lnSpc>
                <a:spcPct val="120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sp>
        <p:nvSpPr>
          <p:cNvPr id="193" name="Google Shape;193;p1"/>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Информация для преподавателя</a:t>
            </a:r>
            <a:endParaRPr sz="2500"/>
          </a:p>
          <a:p>
            <a:pPr marL="0" lvl="0" indent="0" algn="l" rtl="0">
              <a:lnSpc>
                <a:spcPct val="100000"/>
              </a:lnSpc>
              <a:spcBef>
                <a:spcPts val="0"/>
              </a:spcBef>
              <a:spcAft>
                <a:spcPts val="0"/>
              </a:spcAft>
              <a:buSzPts val="3100"/>
              <a:buNone/>
            </a:pPr>
            <a:r>
              <a:rPr lang="ru" sz="2500"/>
              <a:t>(маршрут занятия)</a:t>
            </a:r>
            <a:endParaRPr sz="2500"/>
          </a:p>
        </p:txBody>
      </p:sp>
      <p:graphicFrame>
        <p:nvGraphicFramePr>
          <p:cNvPr id="194" name="Google Shape;194;p1"/>
          <p:cNvGraphicFramePr/>
          <p:nvPr/>
        </p:nvGraphicFramePr>
        <p:xfrm>
          <a:off x="952500" y="1544194"/>
          <a:ext cx="7593000" cy="1051530"/>
        </p:xfrm>
        <a:graphic>
          <a:graphicData uri="http://schemas.openxmlformats.org/drawingml/2006/table">
            <a:tbl>
              <a:tblPr>
                <a:noFill/>
              </a:tblPr>
              <a:tblGrid>
                <a:gridCol w="513350">
                  <a:extLst>
                    <a:ext uri="{9D8B030D-6E8A-4147-A177-3AD203B41FA5}">
                      <a16:colId xmlns:a16="http://schemas.microsoft.com/office/drawing/2014/main" val="20000"/>
                    </a:ext>
                  </a:extLst>
                </a:gridCol>
                <a:gridCol w="7079650">
                  <a:extLst>
                    <a:ext uri="{9D8B030D-6E8A-4147-A177-3AD203B41FA5}">
                      <a16:colId xmlns:a16="http://schemas.microsoft.com/office/drawing/2014/main" val="20001"/>
                    </a:ext>
                  </a:extLst>
                </a:gridCol>
              </a:tblGrid>
              <a:tr h="318350">
                <a:tc>
                  <a:txBody>
                    <a:bodyPr/>
                    <a:lstStyle/>
                    <a:p>
                      <a:pPr marL="0" marR="0" lvl="0" indent="0" algn="l" rtl="0">
                        <a:lnSpc>
                          <a:spcPct val="100000"/>
                        </a:lnSpc>
                        <a:spcBef>
                          <a:spcPts val="0"/>
                        </a:spcBef>
                        <a:spcAft>
                          <a:spcPts val="0"/>
                        </a:spcAft>
                        <a:buClr>
                          <a:srgbClr val="000000"/>
                        </a:buClr>
                        <a:buSzPts val="1400"/>
                        <a:buFont typeface="Arial"/>
                        <a:buNone/>
                      </a:pPr>
                      <a:r>
                        <a:rPr lang="ru" sz="1400" b="1" u="none" strike="noStrike" cap="none">
                          <a:solidFill>
                            <a:srgbClr val="FF7700"/>
                          </a:solidFill>
                          <a:latin typeface="Roboto"/>
                          <a:ea typeface="Roboto"/>
                          <a:cs typeface="Roboto"/>
                          <a:sym typeface="Roboto"/>
                        </a:rPr>
                        <a:t>1.</a:t>
                      </a:r>
                      <a:endParaRPr sz="14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 sz="1300" u="none" strike="noStrike" cap="none">
                          <a:latin typeface="Roboto"/>
                          <a:ea typeface="Roboto"/>
                          <a:cs typeface="Roboto"/>
                          <a:sym typeface="Roboto"/>
                        </a:rPr>
                        <a:t>Проверка звука, знакомство со слушателями, презентация темы занятия (</a:t>
                      </a:r>
                      <a:r>
                        <a:rPr lang="ru" sz="900" u="none" strike="noStrike" cap="none">
                          <a:solidFill>
                            <a:srgbClr val="202124"/>
                          </a:solidFill>
                          <a:highlight>
                            <a:srgbClr val="FFFFFF"/>
                          </a:highlight>
                        </a:rPr>
                        <a:t>≈</a:t>
                      </a:r>
                      <a:r>
                        <a:rPr lang="ru" sz="1300" u="none" strike="noStrike" cap="none">
                          <a:latin typeface="Roboto"/>
                          <a:ea typeface="Roboto"/>
                          <a:cs typeface="Roboto"/>
                          <a:sym typeface="Roboto"/>
                        </a:rPr>
                        <a:t>5 мин)</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1450">
                <a:tc>
                  <a:txBody>
                    <a:bodyPr/>
                    <a:lstStyle/>
                    <a:p>
                      <a:pPr marL="0" marR="0" lvl="0" indent="0" algn="l" rtl="0">
                        <a:lnSpc>
                          <a:spcPct val="100000"/>
                        </a:lnSpc>
                        <a:spcBef>
                          <a:spcPts val="0"/>
                        </a:spcBef>
                        <a:spcAft>
                          <a:spcPts val="0"/>
                        </a:spcAft>
                        <a:buClr>
                          <a:srgbClr val="000000"/>
                        </a:buClr>
                        <a:buSzPts val="1400"/>
                        <a:buFont typeface="Arial"/>
                        <a:buNone/>
                      </a:pPr>
                      <a:r>
                        <a:rPr lang="ru" sz="1400" b="1" u="none" strike="noStrike" cap="none">
                          <a:solidFill>
                            <a:srgbClr val="FF7700"/>
                          </a:solidFill>
                          <a:latin typeface="Roboto"/>
                          <a:ea typeface="Roboto"/>
                          <a:cs typeface="Roboto"/>
                          <a:sym typeface="Roboto"/>
                        </a:rPr>
                        <a:t>2.</a:t>
                      </a:r>
                      <a:endParaRPr sz="14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ru" sz="1300" u="none" strike="noStrike" cap="none">
                          <a:solidFill>
                            <a:schemeClr val="dk1"/>
                          </a:solidFill>
                          <a:latin typeface="Roboto"/>
                          <a:ea typeface="Roboto"/>
                          <a:cs typeface="Roboto"/>
                          <a:sym typeface="Roboto"/>
                        </a:rPr>
                        <a:t>Объяснение темы - (</a:t>
                      </a:r>
                      <a:r>
                        <a:rPr lang="ru" sz="900" u="none" strike="noStrike" cap="none">
                          <a:solidFill>
                            <a:srgbClr val="202124"/>
                          </a:solidFill>
                          <a:highlight>
                            <a:schemeClr val="lt1"/>
                          </a:highlight>
                        </a:rPr>
                        <a:t>≈</a:t>
                      </a:r>
                      <a:r>
                        <a:rPr lang="ru" sz="1300" u="none" strike="noStrike" cap="none">
                          <a:solidFill>
                            <a:schemeClr val="dk1"/>
                          </a:solidFill>
                          <a:latin typeface="Roboto"/>
                          <a:ea typeface="Roboto"/>
                          <a:cs typeface="Roboto"/>
                          <a:sym typeface="Roboto"/>
                        </a:rPr>
                        <a:t>80 мин)</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1450">
                <a:tc>
                  <a:txBody>
                    <a:bodyPr/>
                    <a:lstStyle/>
                    <a:p>
                      <a:pPr marL="0" marR="0" lvl="0" indent="0" algn="l" rtl="0">
                        <a:lnSpc>
                          <a:spcPct val="100000"/>
                        </a:lnSpc>
                        <a:spcBef>
                          <a:spcPts val="0"/>
                        </a:spcBef>
                        <a:spcAft>
                          <a:spcPts val="0"/>
                        </a:spcAft>
                        <a:buClr>
                          <a:srgbClr val="000000"/>
                        </a:buClr>
                        <a:buSzPts val="1400"/>
                        <a:buFont typeface="Arial"/>
                        <a:buNone/>
                      </a:pPr>
                      <a:r>
                        <a:rPr lang="ru" sz="1400" b="1" u="none" strike="noStrike" cap="none">
                          <a:solidFill>
                            <a:srgbClr val="FF7700"/>
                          </a:solidFill>
                          <a:latin typeface="Roboto"/>
                          <a:ea typeface="Roboto"/>
                          <a:cs typeface="Roboto"/>
                          <a:sym typeface="Roboto"/>
                        </a:rPr>
                        <a:t>3.</a:t>
                      </a:r>
                      <a:endParaRPr sz="14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ru" sz="1300" u="none" strike="noStrike" cap="none">
                          <a:solidFill>
                            <a:schemeClr val="dk1"/>
                          </a:solidFill>
                          <a:latin typeface="Roboto"/>
                          <a:ea typeface="Roboto"/>
                          <a:cs typeface="Roboto"/>
                          <a:sym typeface="Roboto"/>
                        </a:rPr>
                        <a:t>Подведение итогов, рефлексия, вопросы (</a:t>
                      </a:r>
                      <a:r>
                        <a:rPr lang="ru" sz="900" u="none" strike="noStrike" cap="none">
                          <a:solidFill>
                            <a:srgbClr val="202124"/>
                          </a:solidFill>
                          <a:highlight>
                            <a:schemeClr val="lt1"/>
                          </a:highlight>
                        </a:rPr>
                        <a:t>≈</a:t>
                      </a:r>
                      <a:r>
                        <a:rPr lang="ru" sz="1300" u="none" strike="noStrike" cap="none">
                          <a:solidFill>
                            <a:schemeClr val="dk1"/>
                          </a:solidFill>
                          <a:latin typeface="Roboto"/>
                          <a:ea typeface="Roboto"/>
                          <a:cs typeface="Roboto"/>
                          <a:sym typeface="Roboto"/>
                        </a:rPr>
                        <a:t>10 мин)</a:t>
                      </a:r>
                      <a:endParaRPr sz="1300" u="none" strike="noStrike" cap="none">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Пример сервиса</a:t>
            </a:r>
            <a:endParaRPr dirty="0"/>
          </a:p>
        </p:txBody>
      </p:sp>
      <p:sp>
        <p:nvSpPr>
          <p:cNvPr id="2" name="Блок-схема: узел 1">
            <a:extLst>
              <a:ext uri="{FF2B5EF4-FFF2-40B4-BE49-F238E27FC236}">
                <a16:creationId xmlns:a16="http://schemas.microsoft.com/office/drawing/2014/main" id="{5DF67216-B998-4786-92FF-5781C484A132}"/>
              </a:ext>
            </a:extLst>
          </p:cNvPr>
          <p:cNvSpPr/>
          <p:nvPr/>
        </p:nvSpPr>
        <p:spPr>
          <a:xfrm>
            <a:off x="336479" y="2174986"/>
            <a:ext cx="1117073" cy="1117073"/>
          </a:xfrm>
          <a:prstGeom prst="flowChartConnector">
            <a:avLst/>
          </a:prstGeom>
          <a:solidFill>
            <a:srgbClr val="FFD966"/>
          </a:solidFill>
          <a:ln>
            <a:noFill/>
          </a:ln>
        </p:spPr>
        <p:txBody>
          <a:bodyPr spcFirstLastPara="1" wrap="square" lIns="162000" tIns="91425" rIns="162000" bIns="91425" anchor="ctr" anchorCtr="0">
            <a:noAutofit/>
          </a:bodyPr>
          <a:lstStyle/>
          <a:p>
            <a:r>
              <a:rPr lang="en-US" sz="1300" dirty="0">
                <a:solidFill>
                  <a:schemeClr val="dk1"/>
                </a:solidFill>
                <a:latin typeface="Roboto"/>
                <a:ea typeface="Roboto"/>
              </a:rPr>
              <a:t>users</a:t>
            </a:r>
            <a:endParaRPr lang="ru-RU" sz="1300" dirty="0">
              <a:solidFill>
                <a:schemeClr val="dk1"/>
              </a:solidFill>
              <a:latin typeface="Roboto"/>
              <a:ea typeface="Roboto"/>
            </a:endParaRPr>
          </a:p>
        </p:txBody>
      </p:sp>
      <p:cxnSp>
        <p:nvCxnSpPr>
          <p:cNvPr id="7" name="Прямая со стрелкой 6">
            <a:extLst>
              <a:ext uri="{FF2B5EF4-FFF2-40B4-BE49-F238E27FC236}">
                <a16:creationId xmlns:a16="http://schemas.microsoft.com/office/drawing/2014/main" id="{6102F0FF-24D0-4ADC-9145-494479175242}"/>
              </a:ext>
            </a:extLst>
          </p:cNvPr>
          <p:cNvCxnSpPr>
            <a:cxnSpLocks/>
            <a:stCxn id="2" idx="6"/>
            <a:endCxn id="10" idx="1"/>
          </p:cNvCxnSpPr>
          <p:nvPr/>
        </p:nvCxnSpPr>
        <p:spPr>
          <a:xfrm flipV="1">
            <a:off x="1453552" y="2717868"/>
            <a:ext cx="1955315" cy="15655"/>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0" name="Прямоугольник 9">
            <a:extLst>
              <a:ext uri="{FF2B5EF4-FFF2-40B4-BE49-F238E27FC236}">
                <a16:creationId xmlns:a16="http://schemas.microsoft.com/office/drawing/2014/main" id="{0E497DBF-0B1F-4F73-B1CA-5E33BE812F4E}"/>
              </a:ext>
            </a:extLst>
          </p:cNvPr>
          <p:cNvSpPr/>
          <p:nvPr/>
        </p:nvSpPr>
        <p:spPr>
          <a:xfrm>
            <a:off x="3408867"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service_load</a:t>
            </a:r>
            <a:endParaRPr lang="en-US" sz="1300" b="1" dirty="0">
              <a:solidFill>
                <a:schemeClr val="dk1"/>
              </a:solidFill>
              <a:latin typeface="Roboto"/>
              <a:ea typeface="Roboto"/>
            </a:endParaRPr>
          </a:p>
        </p:txBody>
      </p:sp>
      <p:sp>
        <p:nvSpPr>
          <p:cNvPr id="21" name="TextBox 20">
            <a:extLst>
              <a:ext uri="{FF2B5EF4-FFF2-40B4-BE49-F238E27FC236}">
                <a16:creationId xmlns:a16="http://schemas.microsoft.com/office/drawing/2014/main" id="{319F214C-2C67-41A1-A43A-2EC662E8372A}"/>
              </a:ext>
            </a:extLst>
          </p:cNvPr>
          <p:cNvSpPr txBox="1"/>
          <p:nvPr/>
        </p:nvSpPr>
        <p:spPr>
          <a:xfrm>
            <a:off x="1534287" y="2413646"/>
            <a:ext cx="1729961"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helloOtus</a:t>
            </a:r>
            <a:endParaRPr lang="ru-RU" sz="1400" dirty="0">
              <a:solidFill>
                <a:schemeClr val="dk1"/>
              </a:solidFill>
              <a:latin typeface="Roboto"/>
              <a:ea typeface="Roboto"/>
              <a:cs typeface="Arial"/>
            </a:endParaRPr>
          </a:p>
        </p:txBody>
      </p:sp>
      <p:cxnSp>
        <p:nvCxnSpPr>
          <p:cNvPr id="31" name="Прямая со стрелкой 30">
            <a:extLst>
              <a:ext uri="{FF2B5EF4-FFF2-40B4-BE49-F238E27FC236}">
                <a16:creationId xmlns:a16="http://schemas.microsoft.com/office/drawing/2014/main" id="{ECA84AA0-23FB-46B1-9BD7-8215301D0EAC}"/>
              </a:ext>
            </a:extLst>
          </p:cNvPr>
          <p:cNvCxnSpPr>
            <a:cxnSpLocks/>
            <a:stCxn id="10" idx="3"/>
            <a:endCxn id="33" idx="1"/>
          </p:cNvCxnSpPr>
          <p:nvPr/>
        </p:nvCxnSpPr>
        <p:spPr>
          <a:xfrm>
            <a:off x="4935247" y="2717868"/>
            <a:ext cx="2517384" cy="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33" name="Прямоугольник 32">
            <a:extLst>
              <a:ext uri="{FF2B5EF4-FFF2-40B4-BE49-F238E27FC236}">
                <a16:creationId xmlns:a16="http://schemas.microsoft.com/office/drawing/2014/main" id="{31722952-F35F-4D9B-93F3-75EECD95BFC7}"/>
              </a:ext>
            </a:extLst>
          </p:cNvPr>
          <p:cNvSpPr/>
          <p:nvPr/>
        </p:nvSpPr>
        <p:spPr>
          <a:xfrm>
            <a:off x="7452631"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Randomanswer</a:t>
            </a:r>
            <a:endParaRPr lang="en-US" sz="1300" b="1" dirty="0">
              <a:solidFill>
                <a:schemeClr val="dk1"/>
              </a:solidFill>
              <a:latin typeface="Roboto"/>
              <a:ea typeface="Roboto"/>
            </a:endParaRPr>
          </a:p>
        </p:txBody>
      </p:sp>
      <p:sp>
        <p:nvSpPr>
          <p:cNvPr id="34" name="TextBox 33">
            <a:extLst>
              <a:ext uri="{FF2B5EF4-FFF2-40B4-BE49-F238E27FC236}">
                <a16:creationId xmlns:a16="http://schemas.microsoft.com/office/drawing/2014/main" id="{93B47477-7844-48F5-9F4B-B16519A38FAF}"/>
              </a:ext>
            </a:extLst>
          </p:cNvPr>
          <p:cNvSpPr txBox="1"/>
          <p:nvPr/>
        </p:nvSpPr>
        <p:spPr>
          <a:xfrm>
            <a:off x="5046948" y="2391465"/>
            <a:ext cx="2372765"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dirty="0"/>
              <a:t>random-response</a:t>
            </a:r>
            <a:endParaRPr lang="ru-RU" sz="1400" dirty="0">
              <a:solidFill>
                <a:schemeClr val="dk1"/>
              </a:solidFill>
              <a:latin typeface="Roboto"/>
              <a:ea typeface="Roboto"/>
              <a:cs typeface="Arial"/>
            </a:endParaRPr>
          </a:p>
        </p:txBody>
      </p:sp>
    </p:spTree>
    <p:extLst>
      <p:ext uri="{BB962C8B-B14F-4D97-AF65-F5344CB8AC3E}">
        <p14:creationId xmlns:p14="http://schemas.microsoft.com/office/powerpoint/2010/main" val="501470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Пример сервиса</a:t>
            </a:r>
            <a:endParaRPr dirty="0"/>
          </a:p>
        </p:txBody>
      </p:sp>
      <p:sp>
        <p:nvSpPr>
          <p:cNvPr id="2" name="Блок-схема: узел 1">
            <a:extLst>
              <a:ext uri="{FF2B5EF4-FFF2-40B4-BE49-F238E27FC236}">
                <a16:creationId xmlns:a16="http://schemas.microsoft.com/office/drawing/2014/main" id="{5DF67216-B998-4786-92FF-5781C484A132}"/>
              </a:ext>
            </a:extLst>
          </p:cNvPr>
          <p:cNvSpPr/>
          <p:nvPr/>
        </p:nvSpPr>
        <p:spPr>
          <a:xfrm>
            <a:off x="336479" y="2174986"/>
            <a:ext cx="1117073" cy="1117073"/>
          </a:xfrm>
          <a:prstGeom prst="flowChartConnector">
            <a:avLst/>
          </a:prstGeom>
          <a:solidFill>
            <a:srgbClr val="FFD966"/>
          </a:solidFill>
          <a:ln>
            <a:noFill/>
          </a:ln>
        </p:spPr>
        <p:txBody>
          <a:bodyPr spcFirstLastPara="1" wrap="square" lIns="162000" tIns="91425" rIns="162000" bIns="91425" anchor="ctr" anchorCtr="0">
            <a:noAutofit/>
          </a:bodyPr>
          <a:lstStyle/>
          <a:p>
            <a:r>
              <a:rPr lang="en-US" sz="1300" dirty="0">
                <a:solidFill>
                  <a:schemeClr val="dk1"/>
                </a:solidFill>
                <a:latin typeface="Roboto"/>
                <a:ea typeface="Roboto"/>
              </a:rPr>
              <a:t>users</a:t>
            </a:r>
            <a:endParaRPr lang="ru-RU" sz="1300" dirty="0">
              <a:solidFill>
                <a:schemeClr val="dk1"/>
              </a:solidFill>
              <a:latin typeface="Roboto"/>
              <a:ea typeface="Roboto"/>
            </a:endParaRPr>
          </a:p>
        </p:txBody>
      </p:sp>
      <p:cxnSp>
        <p:nvCxnSpPr>
          <p:cNvPr id="7" name="Прямая со стрелкой 6">
            <a:extLst>
              <a:ext uri="{FF2B5EF4-FFF2-40B4-BE49-F238E27FC236}">
                <a16:creationId xmlns:a16="http://schemas.microsoft.com/office/drawing/2014/main" id="{6102F0FF-24D0-4ADC-9145-494479175242}"/>
              </a:ext>
            </a:extLst>
          </p:cNvPr>
          <p:cNvCxnSpPr>
            <a:cxnSpLocks/>
            <a:stCxn id="2" idx="6"/>
            <a:endCxn id="10" idx="1"/>
          </p:cNvCxnSpPr>
          <p:nvPr/>
        </p:nvCxnSpPr>
        <p:spPr>
          <a:xfrm flipV="1">
            <a:off x="1453552" y="2717868"/>
            <a:ext cx="1955315" cy="15655"/>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0" name="Прямоугольник 9">
            <a:extLst>
              <a:ext uri="{FF2B5EF4-FFF2-40B4-BE49-F238E27FC236}">
                <a16:creationId xmlns:a16="http://schemas.microsoft.com/office/drawing/2014/main" id="{0E497DBF-0B1F-4F73-B1CA-5E33BE812F4E}"/>
              </a:ext>
            </a:extLst>
          </p:cNvPr>
          <p:cNvSpPr/>
          <p:nvPr/>
        </p:nvSpPr>
        <p:spPr>
          <a:xfrm>
            <a:off x="3408867"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service_load</a:t>
            </a:r>
            <a:endParaRPr lang="en-US" sz="1300" b="1" dirty="0">
              <a:solidFill>
                <a:schemeClr val="dk1"/>
              </a:solidFill>
              <a:latin typeface="Roboto"/>
              <a:ea typeface="Roboto"/>
            </a:endParaRPr>
          </a:p>
        </p:txBody>
      </p:sp>
      <p:sp>
        <p:nvSpPr>
          <p:cNvPr id="21" name="TextBox 20">
            <a:extLst>
              <a:ext uri="{FF2B5EF4-FFF2-40B4-BE49-F238E27FC236}">
                <a16:creationId xmlns:a16="http://schemas.microsoft.com/office/drawing/2014/main" id="{319F214C-2C67-41A1-A43A-2EC662E8372A}"/>
              </a:ext>
            </a:extLst>
          </p:cNvPr>
          <p:cNvSpPr txBox="1"/>
          <p:nvPr/>
        </p:nvSpPr>
        <p:spPr>
          <a:xfrm>
            <a:off x="1534287" y="2413646"/>
            <a:ext cx="1729961"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helloOtus</a:t>
            </a:r>
            <a:endParaRPr lang="ru-RU" sz="1400" dirty="0">
              <a:solidFill>
                <a:schemeClr val="dk1"/>
              </a:solidFill>
              <a:latin typeface="Roboto"/>
              <a:ea typeface="Roboto"/>
              <a:cs typeface="Arial"/>
            </a:endParaRPr>
          </a:p>
        </p:txBody>
      </p:sp>
      <p:cxnSp>
        <p:nvCxnSpPr>
          <p:cNvPr id="31" name="Прямая со стрелкой 30">
            <a:extLst>
              <a:ext uri="{FF2B5EF4-FFF2-40B4-BE49-F238E27FC236}">
                <a16:creationId xmlns:a16="http://schemas.microsoft.com/office/drawing/2014/main" id="{ECA84AA0-23FB-46B1-9BD7-8215301D0EAC}"/>
              </a:ext>
            </a:extLst>
          </p:cNvPr>
          <p:cNvCxnSpPr>
            <a:cxnSpLocks/>
            <a:stCxn id="10" idx="3"/>
            <a:endCxn id="33" idx="1"/>
          </p:cNvCxnSpPr>
          <p:nvPr/>
        </p:nvCxnSpPr>
        <p:spPr>
          <a:xfrm>
            <a:off x="4935247" y="2717868"/>
            <a:ext cx="251738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3" name="Прямоугольник 32">
            <a:extLst>
              <a:ext uri="{FF2B5EF4-FFF2-40B4-BE49-F238E27FC236}">
                <a16:creationId xmlns:a16="http://schemas.microsoft.com/office/drawing/2014/main" id="{31722952-F35F-4D9B-93F3-75EECD95BFC7}"/>
              </a:ext>
            </a:extLst>
          </p:cNvPr>
          <p:cNvSpPr/>
          <p:nvPr/>
        </p:nvSpPr>
        <p:spPr>
          <a:xfrm>
            <a:off x="7452631"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Randomanswer</a:t>
            </a:r>
            <a:endParaRPr lang="en-US" sz="1300" b="1" dirty="0">
              <a:solidFill>
                <a:schemeClr val="dk1"/>
              </a:solidFill>
              <a:latin typeface="Roboto"/>
              <a:ea typeface="Roboto"/>
            </a:endParaRPr>
          </a:p>
        </p:txBody>
      </p:sp>
      <p:sp>
        <p:nvSpPr>
          <p:cNvPr id="34" name="TextBox 33">
            <a:extLst>
              <a:ext uri="{FF2B5EF4-FFF2-40B4-BE49-F238E27FC236}">
                <a16:creationId xmlns:a16="http://schemas.microsoft.com/office/drawing/2014/main" id="{93B47477-7844-48F5-9F4B-B16519A38FAF}"/>
              </a:ext>
            </a:extLst>
          </p:cNvPr>
          <p:cNvSpPr txBox="1"/>
          <p:nvPr/>
        </p:nvSpPr>
        <p:spPr>
          <a:xfrm>
            <a:off x="5046948" y="2391465"/>
            <a:ext cx="2372765"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dirty="0"/>
              <a:t>random-response</a:t>
            </a:r>
            <a:endParaRPr lang="ru-RU" sz="1400" dirty="0">
              <a:solidFill>
                <a:schemeClr val="dk1"/>
              </a:solidFill>
              <a:latin typeface="Roboto"/>
              <a:ea typeface="Roboto"/>
              <a:cs typeface="Arial"/>
            </a:endParaRPr>
          </a:p>
        </p:txBody>
      </p:sp>
      <p:sp>
        <p:nvSpPr>
          <p:cNvPr id="11" name="Прямоугольник 10">
            <a:extLst>
              <a:ext uri="{FF2B5EF4-FFF2-40B4-BE49-F238E27FC236}">
                <a16:creationId xmlns:a16="http://schemas.microsoft.com/office/drawing/2014/main" id="{DCD9B318-B61C-4FE3-B182-E71016E73802}"/>
              </a:ext>
            </a:extLst>
          </p:cNvPr>
          <p:cNvSpPr/>
          <p:nvPr/>
        </p:nvSpPr>
        <p:spPr>
          <a:xfrm>
            <a:off x="1552501" y="3708445"/>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a:solidFill>
                  <a:schemeClr val="dk1"/>
                </a:solidFill>
                <a:latin typeface="Roboto"/>
                <a:ea typeface="Roboto"/>
              </a:rPr>
              <a:t>Service 1</a:t>
            </a:r>
          </a:p>
        </p:txBody>
      </p:sp>
      <p:sp>
        <p:nvSpPr>
          <p:cNvPr id="12" name="Прямоугольник 11">
            <a:extLst>
              <a:ext uri="{FF2B5EF4-FFF2-40B4-BE49-F238E27FC236}">
                <a16:creationId xmlns:a16="http://schemas.microsoft.com/office/drawing/2014/main" id="{98196B12-0593-4039-B1FD-0D516DD51FF7}"/>
              </a:ext>
            </a:extLst>
          </p:cNvPr>
          <p:cNvSpPr/>
          <p:nvPr/>
        </p:nvSpPr>
        <p:spPr>
          <a:xfrm>
            <a:off x="3405052" y="3708776"/>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a:solidFill>
                  <a:schemeClr val="dk1"/>
                </a:solidFill>
                <a:latin typeface="Roboto"/>
                <a:ea typeface="Roboto"/>
              </a:rPr>
              <a:t>Service 2</a:t>
            </a:r>
          </a:p>
        </p:txBody>
      </p:sp>
      <p:sp>
        <p:nvSpPr>
          <p:cNvPr id="14" name="Прямоугольник 13">
            <a:extLst>
              <a:ext uri="{FF2B5EF4-FFF2-40B4-BE49-F238E27FC236}">
                <a16:creationId xmlns:a16="http://schemas.microsoft.com/office/drawing/2014/main" id="{A930A13F-C0EB-49F9-B36C-A570DFDB14D4}"/>
              </a:ext>
            </a:extLst>
          </p:cNvPr>
          <p:cNvSpPr/>
          <p:nvPr/>
        </p:nvSpPr>
        <p:spPr>
          <a:xfrm>
            <a:off x="5257603" y="3708445"/>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a:solidFill>
                  <a:schemeClr val="dk1"/>
                </a:solidFill>
                <a:latin typeface="Roboto"/>
                <a:ea typeface="Roboto"/>
              </a:rPr>
              <a:t>Service 3</a:t>
            </a:r>
          </a:p>
        </p:txBody>
      </p:sp>
      <p:sp>
        <p:nvSpPr>
          <p:cNvPr id="4" name="Блок-схема: магнитный диск 3">
            <a:extLst>
              <a:ext uri="{FF2B5EF4-FFF2-40B4-BE49-F238E27FC236}">
                <a16:creationId xmlns:a16="http://schemas.microsoft.com/office/drawing/2014/main" id="{4E1A8895-BD24-47A3-A017-BEA32AAB08F8}"/>
              </a:ext>
            </a:extLst>
          </p:cNvPr>
          <p:cNvSpPr/>
          <p:nvPr/>
        </p:nvSpPr>
        <p:spPr>
          <a:xfrm>
            <a:off x="3467598" y="982289"/>
            <a:ext cx="1401288" cy="8482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solidFill>
              </a:rPr>
              <a:t>БД</a:t>
            </a:r>
          </a:p>
        </p:txBody>
      </p:sp>
      <p:sp>
        <p:nvSpPr>
          <p:cNvPr id="17" name="Блок-схема: магнитный диск 16">
            <a:extLst>
              <a:ext uri="{FF2B5EF4-FFF2-40B4-BE49-F238E27FC236}">
                <a16:creationId xmlns:a16="http://schemas.microsoft.com/office/drawing/2014/main" id="{0F9732D6-14BD-471B-8AE7-7C9940D276BB}"/>
              </a:ext>
            </a:extLst>
          </p:cNvPr>
          <p:cNvSpPr/>
          <p:nvPr/>
        </p:nvSpPr>
        <p:spPr>
          <a:xfrm>
            <a:off x="5131635" y="1014824"/>
            <a:ext cx="1401288" cy="8482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solidFill>
              </a:rPr>
              <a:t>КЕШ</a:t>
            </a:r>
          </a:p>
        </p:txBody>
      </p:sp>
      <p:sp>
        <p:nvSpPr>
          <p:cNvPr id="18" name="Блок-схема: магнитный диск 17">
            <a:extLst>
              <a:ext uri="{FF2B5EF4-FFF2-40B4-BE49-F238E27FC236}">
                <a16:creationId xmlns:a16="http://schemas.microsoft.com/office/drawing/2014/main" id="{9C731285-F270-487F-BB41-A100D20A1E38}"/>
              </a:ext>
            </a:extLst>
          </p:cNvPr>
          <p:cNvSpPr/>
          <p:nvPr/>
        </p:nvSpPr>
        <p:spPr>
          <a:xfrm>
            <a:off x="7503740" y="1021106"/>
            <a:ext cx="1401288" cy="8482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solidFill>
              </a:rPr>
              <a:t>БД</a:t>
            </a:r>
          </a:p>
        </p:txBody>
      </p:sp>
      <p:sp>
        <p:nvSpPr>
          <p:cNvPr id="19" name="Прямоугольник 18">
            <a:extLst>
              <a:ext uri="{FF2B5EF4-FFF2-40B4-BE49-F238E27FC236}">
                <a16:creationId xmlns:a16="http://schemas.microsoft.com/office/drawing/2014/main" id="{C70AFFFF-EF79-4786-ADC6-3518F1CD7FBB}"/>
              </a:ext>
            </a:extLst>
          </p:cNvPr>
          <p:cNvSpPr/>
          <p:nvPr/>
        </p:nvSpPr>
        <p:spPr>
          <a:xfrm>
            <a:off x="7441194" y="3708444"/>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a:solidFill>
                  <a:schemeClr val="dk1"/>
                </a:solidFill>
                <a:latin typeface="Roboto"/>
                <a:ea typeface="Roboto"/>
              </a:rPr>
              <a:t>Service </a:t>
            </a:r>
            <a:r>
              <a:rPr lang="ru-RU" sz="1300" b="1" dirty="0">
                <a:solidFill>
                  <a:schemeClr val="dk1"/>
                </a:solidFill>
                <a:latin typeface="Roboto"/>
                <a:ea typeface="Roboto"/>
              </a:rPr>
              <a:t>…</a:t>
            </a:r>
            <a:endParaRPr lang="en-US" sz="1300" b="1" dirty="0">
              <a:solidFill>
                <a:schemeClr val="dk1"/>
              </a:solidFill>
              <a:latin typeface="Roboto"/>
              <a:ea typeface="Roboto"/>
            </a:endParaRPr>
          </a:p>
        </p:txBody>
      </p:sp>
      <p:cxnSp>
        <p:nvCxnSpPr>
          <p:cNvPr id="20" name="Прямая со стрелкой 19">
            <a:extLst>
              <a:ext uri="{FF2B5EF4-FFF2-40B4-BE49-F238E27FC236}">
                <a16:creationId xmlns:a16="http://schemas.microsoft.com/office/drawing/2014/main" id="{137A33C2-89BD-42D3-8E80-281B2E064133}"/>
              </a:ext>
            </a:extLst>
          </p:cNvPr>
          <p:cNvCxnSpPr>
            <a:cxnSpLocks/>
            <a:stCxn id="10" idx="2"/>
            <a:endCxn id="11" idx="0"/>
          </p:cNvCxnSpPr>
          <p:nvPr/>
        </p:nvCxnSpPr>
        <p:spPr>
          <a:xfrm flipH="1">
            <a:off x="2315691" y="3196105"/>
            <a:ext cx="1856366" cy="512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Прямая со стрелкой 22">
            <a:extLst>
              <a:ext uri="{FF2B5EF4-FFF2-40B4-BE49-F238E27FC236}">
                <a16:creationId xmlns:a16="http://schemas.microsoft.com/office/drawing/2014/main" id="{9A8411AE-C014-4584-B4A4-1C83A2437126}"/>
              </a:ext>
            </a:extLst>
          </p:cNvPr>
          <p:cNvCxnSpPr>
            <a:cxnSpLocks/>
            <a:stCxn id="10" idx="2"/>
            <a:endCxn id="12" idx="0"/>
          </p:cNvCxnSpPr>
          <p:nvPr/>
        </p:nvCxnSpPr>
        <p:spPr>
          <a:xfrm flipH="1">
            <a:off x="4168242" y="3196105"/>
            <a:ext cx="3815" cy="512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Прямая со стрелкой 26">
            <a:extLst>
              <a:ext uri="{FF2B5EF4-FFF2-40B4-BE49-F238E27FC236}">
                <a16:creationId xmlns:a16="http://schemas.microsoft.com/office/drawing/2014/main" id="{FEE08107-7179-44E1-B960-DAD47AF5DCF4}"/>
              </a:ext>
            </a:extLst>
          </p:cNvPr>
          <p:cNvCxnSpPr>
            <a:cxnSpLocks/>
            <a:stCxn id="10" idx="2"/>
            <a:endCxn id="14" idx="0"/>
          </p:cNvCxnSpPr>
          <p:nvPr/>
        </p:nvCxnSpPr>
        <p:spPr>
          <a:xfrm>
            <a:off x="4172057" y="3196105"/>
            <a:ext cx="1848736" cy="512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Прямая со стрелкой 29">
            <a:extLst>
              <a:ext uri="{FF2B5EF4-FFF2-40B4-BE49-F238E27FC236}">
                <a16:creationId xmlns:a16="http://schemas.microsoft.com/office/drawing/2014/main" id="{E91CFDC3-85EF-46B7-ACFD-E6AE7FE8972B}"/>
              </a:ext>
            </a:extLst>
          </p:cNvPr>
          <p:cNvCxnSpPr>
            <a:cxnSpLocks/>
            <a:stCxn id="10" idx="0"/>
            <a:endCxn id="4" idx="3"/>
          </p:cNvCxnSpPr>
          <p:nvPr/>
        </p:nvCxnSpPr>
        <p:spPr>
          <a:xfrm flipH="1" flipV="1">
            <a:off x="4168242" y="1830576"/>
            <a:ext cx="3815" cy="40905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Прямая со стрелкой 34">
            <a:extLst>
              <a:ext uri="{FF2B5EF4-FFF2-40B4-BE49-F238E27FC236}">
                <a16:creationId xmlns:a16="http://schemas.microsoft.com/office/drawing/2014/main" id="{153D8F1A-396B-41DC-AA8D-7759F1A5C880}"/>
              </a:ext>
            </a:extLst>
          </p:cNvPr>
          <p:cNvCxnSpPr>
            <a:cxnSpLocks/>
            <a:stCxn id="10" idx="0"/>
            <a:endCxn id="17" idx="3"/>
          </p:cNvCxnSpPr>
          <p:nvPr/>
        </p:nvCxnSpPr>
        <p:spPr>
          <a:xfrm flipV="1">
            <a:off x="4172057" y="1863111"/>
            <a:ext cx="1660222" cy="3765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Прямая со стрелкой 35">
            <a:extLst>
              <a:ext uri="{FF2B5EF4-FFF2-40B4-BE49-F238E27FC236}">
                <a16:creationId xmlns:a16="http://schemas.microsoft.com/office/drawing/2014/main" id="{7B95C492-3AA0-4579-B7EC-7D8D653E4585}"/>
              </a:ext>
            </a:extLst>
          </p:cNvPr>
          <p:cNvCxnSpPr>
            <a:cxnSpLocks/>
            <a:stCxn id="33" idx="0"/>
            <a:endCxn id="18" idx="3"/>
          </p:cNvCxnSpPr>
          <p:nvPr/>
        </p:nvCxnSpPr>
        <p:spPr>
          <a:xfrm flipH="1" flipV="1">
            <a:off x="8204384" y="1869393"/>
            <a:ext cx="11437" cy="3702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0" name="Прямая со стрелкой 39">
            <a:extLst>
              <a:ext uri="{FF2B5EF4-FFF2-40B4-BE49-F238E27FC236}">
                <a16:creationId xmlns:a16="http://schemas.microsoft.com/office/drawing/2014/main" id="{D2C4AEAD-2519-4C65-B5CB-D285CF08BA2D}"/>
              </a:ext>
            </a:extLst>
          </p:cNvPr>
          <p:cNvCxnSpPr>
            <a:cxnSpLocks/>
            <a:stCxn id="33" idx="2"/>
            <a:endCxn id="19" idx="0"/>
          </p:cNvCxnSpPr>
          <p:nvPr/>
        </p:nvCxnSpPr>
        <p:spPr>
          <a:xfrm flipH="1">
            <a:off x="8204384" y="3196105"/>
            <a:ext cx="11437" cy="5123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2" name="Блок-схема: несколько документов 41">
            <a:extLst>
              <a:ext uri="{FF2B5EF4-FFF2-40B4-BE49-F238E27FC236}">
                <a16:creationId xmlns:a16="http://schemas.microsoft.com/office/drawing/2014/main" id="{D45D70D2-3D89-41AF-BB2D-C45201ABA6A6}"/>
              </a:ext>
            </a:extLst>
          </p:cNvPr>
          <p:cNvSpPr/>
          <p:nvPr/>
        </p:nvSpPr>
        <p:spPr>
          <a:xfrm>
            <a:off x="2070512" y="1052969"/>
            <a:ext cx="1117073" cy="84828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KAFKA</a:t>
            </a:r>
            <a:endParaRPr lang="ru-RU" b="1" dirty="0">
              <a:solidFill>
                <a:schemeClr val="tx1"/>
              </a:solidFill>
            </a:endParaRPr>
          </a:p>
        </p:txBody>
      </p:sp>
      <p:cxnSp>
        <p:nvCxnSpPr>
          <p:cNvPr id="44" name="Прямая со стрелкой 43">
            <a:extLst>
              <a:ext uri="{FF2B5EF4-FFF2-40B4-BE49-F238E27FC236}">
                <a16:creationId xmlns:a16="http://schemas.microsoft.com/office/drawing/2014/main" id="{716CC30C-50DD-4660-8FC2-E00E15EA875F}"/>
              </a:ext>
            </a:extLst>
          </p:cNvPr>
          <p:cNvCxnSpPr>
            <a:cxnSpLocks/>
            <a:stCxn id="10" idx="0"/>
            <a:endCxn id="42" idx="2"/>
          </p:cNvCxnSpPr>
          <p:nvPr/>
        </p:nvCxnSpPr>
        <p:spPr>
          <a:xfrm flipH="1" flipV="1">
            <a:off x="2551371" y="1869131"/>
            <a:ext cx="1620686" cy="3704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833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subTitle" idx="4294967295"/>
          </p:nvPr>
        </p:nvSpPr>
        <p:spPr>
          <a:xfrm>
            <a:off x="2604575" y="1892214"/>
            <a:ext cx="6125700" cy="6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RU" sz="1500" b="1" dirty="0">
                <a:solidFill>
                  <a:srgbClr val="FF9900"/>
                </a:solidFill>
              </a:rPr>
              <a:t>Как понять где проблема</a:t>
            </a:r>
            <a:r>
              <a:rPr lang="en-US" sz="1500" b="1" dirty="0">
                <a:solidFill>
                  <a:srgbClr val="FF9900"/>
                </a:solidFill>
              </a:rPr>
              <a:t>?</a:t>
            </a:r>
            <a:endParaRPr sz="1500" b="1" dirty="0">
              <a:solidFill>
                <a:srgbClr val="FF9900"/>
              </a:solidFill>
            </a:endParaRPr>
          </a:p>
        </p:txBody>
      </p:sp>
      <p:pic>
        <p:nvPicPr>
          <p:cNvPr id="171" name="Google Shape;171;p35"/>
          <p:cNvPicPr preferRelativeResize="0"/>
          <p:nvPr/>
        </p:nvPicPr>
        <p:blipFill rotWithShape="1">
          <a:blip r:embed="rId3">
            <a:alphaModFix/>
          </a:blip>
          <a:srcRect/>
          <a:stretch/>
        </p:blipFill>
        <p:spPr>
          <a:xfrm>
            <a:off x="952490" y="1426613"/>
            <a:ext cx="1414775" cy="141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076" name="Picture 4" descr="Picture background">
            <a:extLst>
              <a:ext uri="{FF2B5EF4-FFF2-40B4-BE49-F238E27FC236}">
                <a16:creationId xmlns:a16="http://schemas.microsoft.com/office/drawing/2014/main" id="{CE0E0757-702F-4853-BD84-2F1CA02BD5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73" r="23050"/>
          <a:stretch/>
        </p:blipFill>
        <p:spPr bwMode="auto">
          <a:xfrm>
            <a:off x="5842659" y="1662398"/>
            <a:ext cx="1140031" cy="1419021"/>
          </a:xfrm>
          <a:prstGeom prst="rect">
            <a:avLst/>
          </a:prstGeom>
          <a:noFill/>
          <a:extLst>
            <a:ext uri="{909E8E84-426E-40DD-AFC4-6F175D3DCCD1}">
              <a14:hiddenFill xmlns:a14="http://schemas.microsoft.com/office/drawing/2010/main">
                <a:solidFill>
                  <a:srgbClr val="FFFFFF"/>
                </a:solidFill>
              </a14:hiddenFill>
            </a:ext>
          </a:extLst>
        </p:spPr>
      </p:pic>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Observability</a:t>
            </a:r>
            <a:endParaRPr dirty="0"/>
          </a:p>
        </p:txBody>
      </p:sp>
      <p:sp>
        <p:nvSpPr>
          <p:cNvPr id="6" name="TextBox 5">
            <a:extLst>
              <a:ext uri="{FF2B5EF4-FFF2-40B4-BE49-F238E27FC236}">
                <a16:creationId xmlns:a16="http://schemas.microsoft.com/office/drawing/2014/main" id="{0F4C381B-E91D-4585-9CAC-1ACF95AB5A31}"/>
              </a:ext>
            </a:extLst>
          </p:cNvPr>
          <p:cNvSpPr txBox="1"/>
          <p:nvPr/>
        </p:nvSpPr>
        <p:spPr>
          <a:xfrm>
            <a:off x="500550" y="2296589"/>
            <a:ext cx="4350873" cy="784830"/>
          </a:xfrm>
          <a:prstGeom prst="rect">
            <a:avLst/>
          </a:prstGeom>
          <a:noFill/>
        </p:spPr>
        <p:txBody>
          <a:bodyPr wrap="square">
            <a:spAutoFit/>
          </a:bodyPr>
          <a:lstStyle/>
          <a:p>
            <a:r>
              <a:rPr lang="ru-RU" sz="1500" dirty="0">
                <a:solidFill>
                  <a:schemeClr val="dk1"/>
                </a:solidFill>
                <a:latin typeface="Roboto"/>
                <a:ea typeface="Roboto"/>
                <a:sym typeface="Roboto"/>
              </a:rPr>
              <a:t>Эффективно можно определить внутреннее состояние системы по ее выходным данным (телеметрии)</a:t>
            </a:r>
          </a:p>
        </p:txBody>
      </p:sp>
      <p:pic>
        <p:nvPicPr>
          <p:cNvPr id="4" name="Рисунок 3" descr="Лупа со сплошной заливкой">
            <a:extLst>
              <a:ext uri="{FF2B5EF4-FFF2-40B4-BE49-F238E27FC236}">
                <a16:creationId xmlns:a16="http://schemas.microsoft.com/office/drawing/2014/main" id="{A46723A9-36A1-43EE-85F1-2516BE9CD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1698" y="932855"/>
            <a:ext cx="3524186" cy="3524186"/>
          </a:xfrm>
          <a:prstGeom prst="rect">
            <a:avLst/>
          </a:prstGeom>
        </p:spPr>
      </p:pic>
    </p:spTree>
    <p:extLst>
      <p:ext uri="{BB962C8B-B14F-4D97-AF65-F5344CB8AC3E}">
        <p14:creationId xmlns:p14="http://schemas.microsoft.com/office/powerpoint/2010/main" val="444463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Компоненты </a:t>
            </a:r>
            <a:r>
              <a:rPr lang="en-US" dirty="0"/>
              <a:t>Observability</a:t>
            </a:r>
            <a:endParaRPr dirty="0"/>
          </a:p>
        </p:txBody>
      </p:sp>
      <p:sp>
        <p:nvSpPr>
          <p:cNvPr id="2" name="TextBox 1">
            <a:extLst>
              <a:ext uri="{FF2B5EF4-FFF2-40B4-BE49-F238E27FC236}">
                <a16:creationId xmlns:a16="http://schemas.microsoft.com/office/drawing/2014/main" id="{07B8E95D-B6EB-4B88-9487-97B93042B165}"/>
              </a:ext>
            </a:extLst>
          </p:cNvPr>
          <p:cNvSpPr txBox="1"/>
          <p:nvPr/>
        </p:nvSpPr>
        <p:spPr>
          <a:xfrm>
            <a:off x="819300" y="3353239"/>
            <a:ext cx="1935779" cy="584775"/>
          </a:xfrm>
          <a:prstGeom prst="rect">
            <a:avLst/>
          </a:prstGeom>
          <a:noFill/>
        </p:spPr>
        <p:txBody>
          <a:bodyPr wrap="square" rtlCol="0">
            <a:spAutoFit/>
          </a:bodyPr>
          <a:lstStyle/>
          <a:p>
            <a:r>
              <a:rPr lang="ru-RU" sz="3200" dirty="0"/>
              <a:t>Метрики</a:t>
            </a:r>
          </a:p>
        </p:txBody>
      </p:sp>
      <p:pic>
        <p:nvPicPr>
          <p:cNvPr id="5" name="Рисунок 4" descr="Диаграмма с подъемом со сплошной заливкой">
            <a:extLst>
              <a:ext uri="{FF2B5EF4-FFF2-40B4-BE49-F238E27FC236}">
                <a16:creationId xmlns:a16="http://schemas.microsoft.com/office/drawing/2014/main" id="{3929C935-0443-429B-B1F5-4A9F26D13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332" y="1690067"/>
            <a:ext cx="1834739" cy="1834739"/>
          </a:xfrm>
          <a:prstGeom prst="rect">
            <a:avLst/>
          </a:prstGeom>
        </p:spPr>
      </p:pic>
      <p:sp>
        <p:nvSpPr>
          <p:cNvPr id="8" name="TextBox 7">
            <a:extLst>
              <a:ext uri="{FF2B5EF4-FFF2-40B4-BE49-F238E27FC236}">
                <a16:creationId xmlns:a16="http://schemas.microsoft.com/office/drawing/2014/main" id="{D3A6D4A1-62D4-44CA-823A-93A41B371093}"/>
              </a:ext>
            </a:extLst>
          </p:cNvPr>
          <p:cNvSpPr txBox="1"/>
          <p:nvPr/>
        </p:nvSpPr>
        <p:spPr>
          <a:xfrm>
            <a:off x="3092483" y="3345761"/>
            <a:ext cx="2959033" cy="584775"/>
          </a:xfrm>
          <a:prstGeom prst="rect">
            <a:avLst/>
          </a:prstGeom>
          <a:noFill/>
        </p:spPr>
        <p:txBody>
          <a:bodyPr wrap="square" rtlCol="0">
            <a:spAutoFit/>
          </a:bodyPr>
          <a:lstStyle/>
          <a:p>
            <a:r>
              <a:rPr lang="ru-RU" sz="3200" dirty="0"/>
              <a:t>Трассировки</a:t>
            </a:r>
          </a:p>
        </p:txBody>
      </p:sp>
      <p:pic>
        <p:nvPicPr>
          <p:cNvPr id="10" name="Рисунок 9" descr="Шевроны со сплошной заливкой">
            <a:extLst>
              <a:ext uri="{FF2B5EF4-FFF2-40B4-BE49-F238E27FC236}">
                <a16:creationId xmlns:a16="http://schemas.microsoft.com/office/drawing/2014/main" id="{B59B19AC-271F-445C-9C0C-A35DB1D370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2491" y="1493606"/>
            <a:ext cx="2227660" cy="2227660"/>
          </a:xfrm>
          <a:prstGeom prst="rect">
            <a:avLst/>
          </a:prstGeom>
        </p:spPr>
      </p:pic>
      <p:sp>
        <p:nvSpPr>
          <p:cNvPr id="14" name="TextBox 13">
            <a:extLst>
              <a:ext uri="{FF2B5EF4-FFF2-40B4-BE49-F238E27FC236}">
                <a16:creationId xmlns:a16="http://schemas.microsoft.com/office/drawing/2014/main" id="{335A01A3-54C9-471C-A71A-F270C95F1106}"/>
              </a:ext>
            </a:extLst>
          </p:cNvPr>
          <p:cNvSpPr txBox="1"/>
          <p:nvPr/>
        </p:nvSpPr>
        <p:spPr>
          <a:xfrm>
            <a:off x="6691692" y="3345760"/>
            <a:ext cx="1062943" cy="584775"/>
          </a:xfrm>
          <a:prstGeom prst="rect">
            <a:avLst/>
          </a:prstGeom>
          <a:noFill/>
        </p:spPr>
        <p:txBody>
          <a:bodyPr wrap="square" rtlCol="0">
            <a:spAutoFit/>
          </a:bodyPr>
          <a:lstStyle/>
          <a:p>
            <a:r>
              <a:rPr lang="ru-RU" sz="3200" dirty="0" err="1"/>
              <a:t>Логи</a:t>
            </a:r>
            <a:endParaRPr lang="ru-RU" sz="3200" dirty="0"/>
          </a:p>
        </p:txBody>
      </p:sp>
      <p:pic>
        <p:nvPicPr>
          <p:cNvPr id="16" name="Рисунок 15" descr="Контрольный список со сплошной заливкой">
            <a:extLst>
              <a:ext uri="{FF2B5EF4-FFF2-40B4-BE49-F238E27FC236}">
                <a16:creationId xmlns:a16="http://schemas.microsoft.com/office/drawing/2014/main" id="{F9FDD7FE-DFFA-4807-B972-D018CD8485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4173" y="1690067"/>
            <a:ext cx="1825837" cy="1825837"/>
          </a:xfrm>
          <a:prstGeom prst="rect">
            <a:avLst/>
          </a:prstGeom>
        </p:spPr>
      </p:pic>
    </p:spTree>
    <p:extLst>
      <p:ext uri="{BB962C8B-B14F-4D97-AF65-F5344CB8AC3E}">
        <p14:creationId xmlns:p14="http://schemas.microsoft.com/office/powerpoint/2010/main" val="413362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Spring</a:t>
            </a:r>
            <a:r>
              <a:rPr lang="ru-RU" dirty="0"/>
              <a:t> </a:t>
            </a:r>
            <a:r>
              <a:rPr lang="en-US" dirty="0"/>
              <a:t>Observability</a:t>
            </a:r>
            <a:endParaRPr dirty="0"/>
          </a:p>
        </p:txBody>
      </p:sp>
      <p:pic>
        <p:nvPicPr>
          <p:cNvPr id="5" name="Рисунок 4" descr="Диаграмма с подъемом со сплошной заливкой">
            <a:extLst>
              <a:ext uri="{FF2B5EF4-FFF2-40B4-BE49-F238E27FC236}">
                <a16:creationId xmlns:a16="http://schemas.microsoft.com/office/drawing/2014/main" id="{3929C935-0443-429B-B1F5-4A9F26D13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2597" y="511621"/>
            <a:ext cx="734105" cy="734105"/>
          </a:xfrm>
          <a:prstGeom prst="rect">
            <a:avLst/>
          </a:prstGeom>
        </p:spPr>
      </p:pic>
      <p:pic>
        <p:nvPicPr>
          <p:cNvPr id="10" name="Рисунок 9" descr="Шевроны со сплошной заливкой">
            <a:extLst>
              <a:ext uri="{FF2B5EF4-FFF2-40B4-BE49-F238E27FC236}">
                <a16:creationId xmlns:a16="http://schemas.microsoft.com/office/drawing/2014/main" id="{B59B19AC-271F-445C-9C0C-A35DB1D370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3798" y="406109"/>
            <a:ext cx="945127" cy="945127"/>
          </a:xfrm>
          <a:prstGeom prst="rect">
            <a:avLst/>
          </a:prstGeom>
        </p:spPr>
      </p:pic>
      <p:pic>
        <p:nvPicPr>
          <p:cNvPr id="16" name="Рисунок 15" descr="Контрольный список со сплошной заливкой">
            <a:extLst>
              <a:ext uri="{FF2B5EF4-FFF2-40B4-BE49-F238E27FC236}">
                <a16:creationId xmlns:a16="http://schemas.microsoft.com/office/drawing/2014/main" id="{F9FDD7FE-DFFA-4807-B972-D018CD8485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64356" y="511621"/>
            <a:ext cx="751363" cy="751363"/>
          </a:xfrm>
          <a:prstGeom prst="rect">
            <a:avLst/>
          </a:prstGeom>
        </p:spPr>
      </p:pic>
      <p:pic>
        <p:nvPicPr>
          <p:cNvPr id="9" name="Рисунок 8">
            <a:extLst>
              <a:ext uri="{FF2B5EF4-FFF2-40B4-BE49-F238E27FC236}">
                <a16:creationId xmlns:a16="http://schemas.microsoft.com/office/drawing/2014/main" id="{EEEDABF5-BB67-4B20-84E6-173182D474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428" y="1523692"/>
            <a:ext cx="924590" cy="924590"/>
          </a:xfrm>
          <a:prstGeom prst="rect">
            <a:avLst/>
          </a:prstGeom>
        </p:spPr>
      </p:pic>
      <p:sp>
        <p:nvSpPr>
          <p:cNvPr id="11" name="TextBox 10">
            <a:extLst>
              <a:ext uri="{FF2B5EF4-FFF2-40B4-BE49-F238E27FC236}">
                <a16:creationId xmlns:a16="http://schemas.microsoft.com/office/drawing/2014/main" id="{3CABC05B-6DBF-4CEA-8EBB-33774C0E46EB}"/>
              </a:ext>
            </a:extLst>
          </p:cNvPr>
          <p:cNvSpPr txBox="1"/>
          <p:nvPr/>
        </p:nvSpPr>
        <p:spPr>
          <a:xfrm>
            <a:off x="1757650" y="1693599"/>
            <a:ext cx="6150526" cy="584775"/>
          </a:xfrm>
          <a:prstGeom prst="rect">
            <a:avLst/>
          </a:prstGeom>
          <a:noFill/>
        </p:spPr>
        <p:txBody>
          <a:bodyPr wrap="square">
            <a:spAutoFit/>
          </a:bodyPr>
          <a:lstStyle/>
          <a:p>
            <a:r>
              <a:rPr lang="en-US" sz="3200" dirty="0"/>
              <a:t>Micrometer/Micrometer Tracing</a:t>
            </a:r>
            <a:endParaRPr lang="ru-RU" sz="3200" dirty="0"/>
          </a:p>
        </p:txBody>
      </p:sp>
      <p:pic>
        <p:nvPicPr>
          <p:cNvPr id="12" name="Picture 2">
            <a:extLst>
              <a:ext uri="{FF2B5EF4-FFF2-40B4-BE49-F238E27FC236}">
                <a16:creationId xmlns:a16="http://schemas.microsoft.com/office/drawing/2014/main" id="{1E5134E4-CC9D-44E4-818C-731FCA45ABB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0263" t="4393" r="29171" b="40937"/>
          <a:stretch/>
        </p:blipFill>
        <p:spPr bwMode="auto">
          <a:xfrm>
            <a:off x="500550" y="2677030"/>
            <a:ext cx="1131689" cy="11430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79E10FA-3A2A-407B-9C97-A05BAD95D445}"/>
              </a:ext>
            </a:extLst>
          </p:cNvPr>
          <p:cNvSpPr txBox="1"/>
          <p:nvPr/>
        </p:nvSpPr>
        <p:spPr>
          <a:xfrm>
            <a:off x="1757650" y="2896261"/>
            <a:ext cx="4572000" cy="584775"/>
          </a:xfrm>
          <a:prstGeom prst="rect">
            <a:avLst/>
          </a:prstGeom>
          <a:noFill/>
        </p:spPr>
        <p:txBody>
          <a:bodyPr wrap="square">
            <a:spAutoFit/>
          </a:bodyPr>
          <a:lstStyle/>
          <a:p>
            <a:r>
              <a:rPr lang="en-US" sz="3200" dirty="0"/>
              <a:t>Spring Boot Actuator</a:t>
            </a:r>
            <a:endParaRPr lang="ru-RU" sz="3200" dirty="0"/>
          </a:p>
        </p:txBody>
      </p:sp>
      <p:pic>
        <p:nvPicPr>
          <p:cNvPr id="7170" name="Picture 2" descr="Picture background">
            <a:extLst>
              <a:ext uri="{FF2B5EF4-FFF2-40B4-BE49-F238E27FC236}">
                <a16:creationId xmlns:a16="http://schemas.microsoft.com/office/drawing/2014/main" id="{F655A3E4-744D-4532-8BE9-085B9320A4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328" y="3914194"/>
            <a:ext cx="1296030" cy="9770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8E9B94B-16B0-4B8A-90AC-9089FC7E7ADF}"/>
              </a:ext>
            </a:extLst>
          </p:cNvPr>
          <p:cNvSpPr txBox="1"/>
          <p:nvPr/>
        </p:nvSpPr>
        <p:spPr>
          <a:xfrm>
            <a:off x="2016928" y="4110329"/>
            <a:ext cx="4572000" cy="584775"/>
          </a:xfrm>
          <a:prstGeom prst="rect">
            <a:avLst/>
          </a:prstGeom>
          <a:noFill/>
        </p:spPr>
        <p:txBody>
          <a:bodyPr wrap="square">
            <a:spAutoFit/>
          </a:bodyPr>
          <a:lstStyle/>
          <a:p>
            <a:r>
              <a:rPr lang="en-US" sz="3200" dirty="0" err="1"/>
              <a:t>Logback</a:t>
            </a:r>
            <a:r>
              <a:rPr lang="en-US" sz="3200" dirty="0"/>
              <a:t>, SLF4J</a:t>
            </a:r>
            <a:endParaRPr lang="ru-RU" sz="3200" dirty="0"/>
          </a:p>
        </p:txBody>
      </p:sp>
    </p:spTree>
    <p:extLst>
      <p:ext uri="{BB962C8B-B14F-4D97-AF65-F5344CB8AC3E}">
        <p14:creationId xmlns:p14="http://schemas.microsoft.com/office/powerpoint/2010/main" val="294777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4" name="Picture 2">
            <a:extLst>
              <a:ext uri="{FF2B5EF4-FFF2-40B4-BE49-F238E27FC236}">
                <a16:creationId xmlns:a16="http://schemas.microsoft.com/office/drawing/2014/main" id="{352191C7-2572-469C-AE3D-787969C56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3" t="4393" r="29171" b="40937"/>
          <a:stretch/>
        </p:blipFill>
        <p:spPr bwMode="auto">
          <a:xfrm>
            <a:off x="462184" y="2000233"/>
            <a:ext cx="1131689" cy="11430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67FA0A-9C60-4C6E-9B1C-2169B9B15B82}"/>
              </a:ext>
            </a:extLst>
          </p:cNvPr>
          <p:cNvSpPr txBox="1"/>
          <p:nvPr/>
        </p:nvSpPr>
        <p:spPr>
          <a:xfrm>
            <a:off x="1593873" y="2000233"/>
            <a:ext cx="7408985" cy="923330"/>
          </a:xfrm>
          <a:prstGeom prst="rect">
            <a:avLst/>
          </a:prstGeom>
          <a:noFill/>
        </p:spPr>
        <p:txBody>
          <a:bodyPr wrap="square">
            <a:spAutoFit/>
          </a:bodyPr>
          <a:lstStyle/>
          <a:p>
            <a:r>
              <a:rPr lang="en-US" sz="5400" b="1" dirty="0"/>
              <a:t>Spring Boot Actuator</a:t>
            </a:r>
            <a:endParaRPr lang="ru-RU" sz="5400" b="1" dirty="0"/>
          </a:p>
        </p:txBody>
      </p:sp>
    </p:spTree>
    <p:extLst>
      <p:ext uri="{BB962C8B-B14F-4D97-AF65-F5344CB8AC3E}">
        <p14:creationId xmlns:p14="http://schemas.microsoft.com/office/powerpoint/2010/main" val="861356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sz="2800" dirty="0"/>
              <a:t>Endpoints</a:t>
            </a:r>
            <a:endParaRPr lang="ru-RU" sz="2800" dirty="0"/>
          </a:p>
        </p:txBody>
      </p:sp>
      <p:pic>
        <p:nvPicPr>
          <p:cNvPr id="4" name="Picture 2">
            <a:extLst>
              <a:ext uri="{FF2B5EF4-FFF2-40B4-BE49-F238E27FC236}">
                <a16:creationId xmlns:a16="http://schemas.microsoft.com/office/drawing/2014/main" id="{352191C7-2572-469C-AE3D-787969C56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3" t="4393" r="29171" b="40937"/>
          <a:stretch/>
        </p:blipFill>
        <p:spPr bwMode="auto">
          <a:xfrm>
            <a:off x="7566369" y="3543929"/>
            <a:ext cx="1131689" cy="11430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Таблица 9">
            <a:extLst>
              <a:ext uri="{FF2B5EF4-FFF2-40B4-BE49-F238E27FC236}">
                <a16:creationId xmlns:a16="http://schemas.microsoft.com/office/drawing/2014/main" id="{18B675B3-25FC-4563-901E-EEB2A6FBB97A}"/>
              </a:ext>
            </a:extLst>
          </p:cNvPr>
          <p:cNvGraphicFramePr>
            <a:graphicFrameLocks noGrp="1"/>
          </p:cNvGraphicFramePr>
          <p:nvPr>
            <p:extLst>
              <p:ext uri="{D42A27DB-BD31-4B8C-83A1-F6EECF244321}">
                <p14:modId xmlns:p14="http://schemas.microsoft.com/office/powerpoint/2010/main" val="2086843660"/>
              </p:ext>
            </p:extLst>
          </p:nvPr>
        </p:nvGraphicFramePr>
        <p:xfrm>
          <a:off x="998591" y="997430"/>
          <a:ext cx="6567778" cy="3810000"/>
        </p:xfrm>
        <a:graphic>
          <a:graphicData uri="http://schemas.openxmlformats.org/drawingml/2006/table">
            <a:tbl>
              <a:tblPr firstRow="1" bandRow="1">
                <a:tableStyleId>{92327228-7541-4BA0-AA87-866D9537756B}</a:tableStyleId>
              </a:tblPr>
              <a:tblGrid>
                <a:gridCol w="3283889">
                  <a:extLst>
                    <a:ext uri="{9D8B030D-6E8A-4147-A177-3AD203B41FA5}">
                      <a16:colId xmlns:a16="http://schemas.microsoft.com/office/drawing/2014/main" val="120822697"/>
                    </a:ext>
                  </a:extLst>
                </a:gridCol>
                <a:gridCol w="3283889">
                  <a:extLst>
                    <a:ext uri="{9D8B030D-6E8A-4147-A177-3AD203B41FA5}">
                      <a16:colId xmlns:a16="http://schemas.microsoft.com/office/drawing/2014/main" val="455745728"/>
                    </a:ext>
                  </a:extLst>
                </a:gridCol>
              </a:tblGrid>
              <a:tr h="370840">
                <a:tc>
                  <a:txBody>
                    <a:bodyPr/>
                    <a:lstStyle/>
                    <a:p>
                      <a:pPr marL="285750" indent="-285750">
                        <a:buFont typeface="Arial" panose="020B0604020202020204" pitchFamily="34" charset="0"/>
                        <a:buChar char="•"/>
                      </a:pPr>
                      <a:endParaRPr lang="ru-RU" sz="1400" dirty="0"/>
                    </a:p>
                    <a:p>
                      <a:pPr marL="285750" indent="-285750">
                        <a:buFont typeface="Arial" panose="020B0604020202020204" pitchFamily="34" charset="0"/>
                        <a:buChar char="•"/>
                      </a:pPr>
                      <a:r>
                        <a:rPr lang="ru-RU" sz="1400" dirty="0" err="1"/>
                        <a:t>auditevents</a:t>
                      </a:r>
                      <a:endParaRPr lang="ru-RU" sz="1400" dirty="0"/>
                    </a:p>
                    <a:p>
                      <a:pPr marL="285750" indent="-285750">
                        <a:buFont typeface="Arial" panose="020B0604020202020204" pitchFamily="34" charset="0"/>
                        <a:buChar char="•"/>
                      </a:pPr>
                      <a:r>
                        <a:rPr lang="ru-RU" sz="1400" dirty="0" err="1"/>
                        <a:t>beans</a:t>
                      </a:r>
                      <a:endParaRPr lang="ru-RU" sz="1400" dirty="0"/>
                    </a:p>
                    <a:p>
                      <a:pPr marL="285750" indent="-285750">
                        <a:buFont typeface="Arial" panose="020B0604020202020204" pitchFamily="34" charset="0"/>
                        <a:buChar char="•"/>
                      </a:pPr>
                      <a:r>
                        <a:rPr lang="ru-RU" sz="1400" dirty="0" err="1"/>
                        <a:t>caches</a:t>
                      </a:r>
                      <a:endParaRPr lang="ru-RU" sz="1400" dirty="0"/>
                    </a:p>
                    <a:p>
                      <a:pPr marL="285750" indent="-285750">
                        <a:buFont typeface="Arial" panose="020B0604020202020204" pitchFamily="34" charset="0"/>
                        <a:buChar char="•"/>
                      </a:pPr>
                      <a:r>
                        <a:rPr lang="ru-RU" sz="1400" dirty="0" err="1"/>
                        <a:t>conditions</a:t>
                      </a:r>
                      <a:endParaRPr lang="ru-RU" sz="1400" dirty="0"/>
                    </a:p>
                    <a:p>
                      <a:pPr marL="285750" indent="-285750">
                        <a:buFont typeface="Arial" panose="020B0604020202020204" pitchFamily="34" charset="0"/>
                        <a:buChar char="•"/>
                      </a:pPr>
                      <a:r>
                        <a:rPr lang="ru-RU" sz="1400" dirty="0" err="1"/>
                        <a:t>configprops</a:t>
                      </a:r>
                      <a:endParaRPr lang="ru-RU" sz="1400" dirty="0"/>
                    </a:p>
                    <a:p>
                      <a:pPr marL="285750" indent="-285750">
                        <a:buFont typeface="Arial" panose="020B0604020202020204" pitchFamily="34" charset="0"/>
                        <a:buChar char="•"/>
                      </a:pPr>
                      <a:r>
                        <a:rPr lang="ru-RU" sz="1400" dirty="0" err="1"/>
                        <a:t>env</a:t>
                      </a:r>
                      <a:endParaRPr lang="ru-RU" sz="1400" dirty="0"/>
                    </a:p>
                    <a:p>
                      <a:pPr marL="285750" indent="-285750">
                        <a:buFont typeface="Arial" panose="020B0604020202020204" pitchFamily="34" charset="0"/>
                        <a:buChar char="•"/>
                      </a:pPr>
                      <a:r>
                        <a:rPr lang="ru-RU" sz="1400" dirty="0" err="1"/>
                        <a:t>flyway</a:t>
                      </a:r>
                      <a:endParaRPr lang="ru-RU" sz="1400" dirty="0"/>
                    </a:p>
                    <a:p>
                      <a:pPr marL="285750" indent="-285750">
                        <a:buFont typeface="Arial" panose="020B0604020202020204" pitchFamily="34" charset="0"/>
                        <a:buChar char="•"/>
                      </a:pPr>
                      <a:r>
                        <a:rPr lang="ru-RU" sz="1400" dirty="0" err="1"/>
                        <a:t>health</a:t>
                      </a:r>
                      <a:endParaRPr lang="ru-RU" sz="1400" dirty="0"/>
                    </a:p>
                    <a:p>
                      <a:pPr marL="285750" indent="-285750">
                        <a:buFont typeface="Arial" panose="020B0604020202020204" pitchFamily="34" charset="0"/>
                        <a:buChar char="•"/>
                      </a:pPr>
                      <a:r>
                        <a:rPr lang="ru-RU" sz="1400" dirty="0" err="1"/>
                        <a:t>httpexchanges</a:t>
                      </a:r>
                      <a:endParaRPr lang="ru-RU" sz="1400" dirty="0"/>
                    </a:p>
                    <a:p>
                      <a:pPr marL="285750" indent="-285750">
                        <a:buFont typeface="Arial" panose="020B0604020202020204" pitchFamily="34" charset="0"/>
                        <a:buChar char="•"/>
                      </a:pPr>
                      <a:r>
                        <a:rPr lang="ru-RU" sz="1400" dirty="0" err="1"/>
                        <a:t>info</a:t>
                      </a:r>
                      <a:endParaRPr lang="ru-RU" sz="1400" dirty="0"/>
                    </a:p>
                    <a:p>
                      <a:pPr marL="285750" indent="-285750">
                        <a:buFont typeface="Arial" panose="020B0604020202020204" pitchFamily="34" charset="0"/>
                        <a:buChar char="•"/>
                      </a:pPr>
                      <a:r>
                        <a:rPr lang="en-US" sz="1400" dirty="0"/>
                        <a:t>I</a:t>
                      </a:r>
                      <a:r>
                        <a:rPr lang="ru-RU" sz="1400" dirty="0" err="1"/>
                        <a:t>ntegrationgraph</a:t>
                      </a:r>
                      <a:endParaRPr lang="ru-RU" sz="1400" dirty="0"/>
                    </a:p>
                    <a:p>
                      <a:pPr marL="285750" indent="-285750">
                        <a:buFont typeface="Arial" panose="020B0604020202020204" pitchFamily="34" charset="0"/>
                        <a:buChar char="•"/>
                      </a:pPr>
                      <a:endParaRPr lang="ru-RU" sz="1400" dirty="0"/>
                    </a:p>
                  </a:txBody>
                  <a:tcPr>
                    <a:solidFill>
                      <a:srgbClr val="00B050">
                        <a:alpha val="13000"/>
                      </a:srgbClr>
                    </a:solidFill>
                  </a:tcPr>
                </a:tc>
                <a:tc>
                  <a:txBody>
                    <a:bodyPr/>
                    <a:lstStyle/>
                    <a:p>
                      <a:pPr marL="285750" indent="-285750">
                        <a:buFont typeface="Arial" panose="020B0604020202020204" pitchFamily="34" charset="0"/>
                        <a:buChar char="•"/>
                      </a:pPr>
                      <a:endParaRPr lang="ru-RU" sz="1400" dirty="0"/>
                    </a:p>
                    <a:p>
                      <a:pPr marL="285750" indent="-285750">
                        <a:buFont typeface="Arial" panose="020B0604020202020204" pitchFamily="34" charset="0"/>
                        <a:buChar char="•"/>
                      </a:pPr>
                      <a:r>
                        <a:rPr lang="ru-RU" sz="1400" dirty="0" err="1"/>
                        <a:t>loggers</a:t>
                      </a:r>
                      <a:endParaRPr lang="ru-RU" sz="1400" dirty="0"/>
                    </a:p>
                    <a:p>
                      <a:pPr marL="285750" indent="-285750">
                        <a:buFont typeface="Arial" panose="020B0604020202020204" pitchFamily="34" charset="0"/>
                        <a:buChar char="•"/>
                      </a:pPr>
                      <a:r>
                        <a:rPr lang="ru-RU" sz="1400" dirty="0" err="1"/>
                        <a:t>liquibase</a:t>
                      </a:r>
                      <a:endParaRPr lang="ru-RU" sz="1400" dirty="0"/>
                    </a:p>
                    <a:p>
                      <a:pPr marL="285750" indent="-285750">
                        <a:buFont typeface="Arial" panose="020B0604020202020204" pitchFamily="34" charset="0"/>
                        <a:buChar char="•"/>
                      </a:pPr>
                      <a:r>
                        <a:rPr lang="ru-RU" sz="1400" dirty="0" err="1"/>
                        <a:t>metrics</a:t>
                      </a:r>
                      <a:endParaRPr lang="ru-RU" sz="1400" dirty="0"/>
                    </a:p>
                    <a:p>
                      <a:pPr marL="285750" indent="-285750">
                        <a:buFont typeface="Arial" panose="020B0604020202020204" pitchFamily="34" charset="0"/>
                        <a:buChar char="•"/>
                      </a:pPr>
                      <a:r>
                        <a:rPr lang="ru-RU" sz="1400" dirty="0" err="1"/>
                        <a:t>mappings</a:t>
                      </a:r>
                      <a:endParaRPr lang="ru-RU" sz="1400" dirty="0"/>
                    </a:p>
                    <a:p>
                      <a:pPr marL="285750" indent="-285750">
                        <a:buFont typeface="Arial" panose="020B0604020202020204" pitchFamily="34" charset="0"/>
                        <a:buChar char="•"/>
                      </a:pPr>
                      <a:r>
                        <a:rPr lang="ru-RU" sz="1400" dirty="0" err="1"/>
                        <a:t>quartz</a:t>
                      </a:r>
                      <a:endParaRPr lang="ru-RU" sz="1400" dirty="0"/>
                    </a:p>
                    <a:p>
                      <a:pPr marL="285750" indent="-285750">
                        <a:buFont typeface="Arial" panose="020B0604020202020204" pitchFamily="34" charset="0"/>
                        <a:buChar char="•"/>
                      </a:pPr>
                      <a:r>
                        <a:rPr lang="ru-RU" sz="1400" dirty="0" err="1"/>
                        <a:t>scheduledtasks</a:t>
                      </a:r>
                      <a:endParaRPr lang="ru-RU" sz="1400" dirty="0"/>
                    </a:p>
                    <a:p>
                      <a:pPr marL="285750" indent="-285750">
                        <a:buFont typeface="Arial" panose="020B0604020202020204" pitchFamily="34" charset="0"/>
                        <a:buChar char="•"/>
                      </a:pPr>
                      <a:r>
                        <a:rPr lang="en-US" sz="1400" dirty="0"/>
                        <a:t>S</a:t>
                      </a:r>
                      <a:r>
                        <a:rPr lang="ru-RU" sz="1400" dirty="0" err="1"/>
                        <a:t>essions</a:t>
                      </a:r>
                      <a:endParaRPr lang="ru-RU" sz="1400" dirty="0"/>
                    </a:p>
                    <a:p>
                      <a:pPr marL="285750" indent="-285750">
                        <a:buFont typeface="Arial" panose="020B0604020202020204" pitchFamily="34" charset="0"/>
                        <a:buChar char="•"/>
                      </a:pPr>
                      <a:r>
                        <a:rPr lang="ru-RU" sz="1400" dirty="0" err="1"/>
                        <a:t>shutdown</a:t>
                      </a:r>
                      <a:endParaRPr lang="ru-RU" sz="1400" dirty="0"/>
                    </a:p>
                    <a:p>
                      <a:pPr marL="285750" indent="-285750">
                        <a:buFont typeface="Arial" panose="020B0604020202020204" pitchFamily="34" charset="0"/>
                        <a:buChar char="•"/>
                      </a:pPr>
                      <a:r>
                        <a:rPr lang="en-US" sz="1400" dirty="0"/>
                        <a:t>S</a:t>
                      </a:r>
                      <a:r>
                        <a:rPr lang="ru-RU" sz="1400" dirty="0" err="1"/>
                        <a:t>tartup</a:t>
                      </a:r>
                      <a:endParaRPr lang="ru-RU" sz="1400" dirty="0"/>
                    </a:p>
                    <a:p>
                      <a:pPr marL="285750" indent="-285750">
                        <a:buFont typeface="Arial" panose="020B0604020202020204" pitchFamily="34" charset="0"/>
                        <a:buChar char="•"/>
                      </a:pPr>
                      <a:r>
                        <a:rPr lang="ru-RU" sz="1400" dirty="0" err="1"/>
                        <a:t>threaddump</a:t>
                      </a:r>
                      <a:endParaRPr lang="ru-RU" sz="1400" dirty="0"/>
                    </a:p>
                  </a:txBody>
                  <a:tcPr>
                    <a:solidFill>
                      <a:srgbClr val="00B050">
                        <a:alpha val="13000"/>
                      </a:srgbClr>
                    </a:solidFill>
                  </a:tcPr>
                </a:tc>
                <a:extLst>
                  <a:ext uri="{0D108BD9-81ED-4DB2-BD59-A6C34878D82A}">
                    <a16:rowId xmlns:a16="http://schemas.microsoft.com/office/drawing/2014/main" val="318101534"/>
                  </a:ext>
                </a:extLst>
              </a:tr>
              <a:tr h="370840">
                <a:tc gridSpan="2">
                  <a:txBody>
                    <a:bodyPr/>
                    <a:lstStyle/>
                    <a:p>
                      <a:pPr marL="285750" indent="-285750">
                        <a:buFont typeface="Arial" panose="020B0604020202020204" pitchFamily="34" charset="0"/>
                        <a:buChar char="•"/>
                      </a:pPr>
                      <a:endParaRPr lang="ru-RU" dirty="0"/>
                    </a:p>
                    <a:p>
                      <a:pPr marL="285750" indent="-285750">
                        <a:buFont typeface="Arial" panose="020B0604020202020204" pitchFamily="34" charset="0"/>
                        <a:buChar char="•"/>
                      </a:pPr>
                      <a:r>
                        <a:rPr lang="en-US" dirty="0" err="1"/>
                        <a:t>heapdump</a:t>
                      </a:r>
                      <a:endParaRPr lang="en-US" dirty="0"/>
                    </a:p>
                    <a:p>
                      <a:pPr marL="285750" indent="-285750">
                        <a:buFont typeface="Arial" panose="020B0604020202020204" pitchFamily="34" charset="0"/>
                        <a:buChar char="•"/>
                      </a:pPr>
                      <a:r>
                        <a:rPr lang="en-US" dirty="0"/>
                        <a:t>logfile</a:t>
                      </a:r>
                    </a:p>
                    <a:p>
                      <a:pPr marL="285750" indent="-285750">
                        <a:buFont typeface="Arial" panose="020B0604020202020204" pitchFamily="34" charset="0"/>
                        <a:buChar char="•"/>
                      </a:pPr>
                      <a:r>
                        <a:rPr lang="en-US" dirty="0"/>
                        <a:t>Prometheus</a:t>
                      </a:r>
                      <a:endParaRPr lang="ru-RU" dirty="0"/>
                    </a:p>
                  </a:txBody>
                  <a:tcPr>
                    <a:solidFill>
                      <a:srgbClr val="FFFF00">
                        <a:alpha val="19000"/>
                      </a:srgbClr>
                    </a:solidFill>
                  </a:tcPr>
                </a:tc>
                <a:tc hMerge="1">
                  <a:txBody>
                    <a:bodyPr/>
                    <a:lstStyle/>
                    <a:p>
                      <a:endParaRPr lang="ru-RU" dirty="0"/>
                    </a:p>
                  </a:txBody>
                  <a:tcPr/>
                </a:tc>
                <a:extLst>
                  <a:ext uri="{0D108BD9-81ED-4DB2-BD59-A6C34878D82A}">
                    <a16:rowId xmlns:a16="http://schemas.microsoft.com/office/drawing/2014/main" val="224123101"/>
                  </a:ext>
                </a:extLst>
              </a:tr>
            </a:tbl>
          </a:graphicData>
        </a:graphic>
      </p:graphicFrame>
    </p:spTree>
    <p:extLst>
      <p:ext uri="{BB962C8B-B14F-4D97-AF65-F5344CB8AC3E}">
        <p14:creationId xmlns:p14="http://schemas.microsoft.com/office/powerpoint/2010/main" val="297478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r>
              <a:rPr lang="en-US" sz="2800" dirty="0"/>
              <a:t>Spring Boot Actuator</a:t>
            </a:r>
            <a:endParaRPr lang="ru-RU" sz="2800" dirty="0"/>
          </a:p>
        </p:txBody>
      </p:sp>
      <p:pic>
        <p:nvPicPr>
          <p:cNvPr id="4" name="Picture 2">
            <a:extLst>
              <a:ext uri="{FF2B5EF4-FFF2-40B4-BE49-F238E27FC236}">
                <a16:creationId xmlns:a16="http://schemas.microsoft.com/office/drawing/2014/main" id="{352191C7-2572-469C-AE3D-787969C56C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3" t="4393" r="29171" b="40937"/>
          <a:stretch/>
        </p:blipFill>
        <p:spPr bwMode="auto">
          <a:xfrm>
            <a:off x="7566369" y="3543929"/>
            <a:ext cx="1131689" cy="11430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Таблица 4">
            <a:extLst>
              <a:ext uri="{FF2B5EF4-FFF2-40B4-BE49-F238E27FC236}">
                <a16:creationId xmlns:a16="http://schemas.microsoft.com/office/drawing/2014/main" id="{8FCF7450-6D16-4636-AE7E-863A801259EB}"/>
              </a:ext>
            </a:extLst>
          </p:cNvPr>
          <p:cNvGraphicFramePr>
            <a:graphicFrameLocks noGrp="1"/>
          </p:cNvGraphicFramePr>
          <p:nvPr>
            <p:extLst>
              <p:ext uri="{D42A27DB-BD31-4B8C-83A1-F6EECF244321}">
                <p14:modId xmlns:p14="http://schemas.microsoft.com/office/powerpoint/2010/main" val="1584716519"/>
              </p:ext>
            </p:extLst>
          </p:nvPr>
        </p:nvGraphicFramePr>
        <p:xfrm>
          <a:off x="-2461890" y="1896502"/>
          <a:ext cx="3774875" cy="2300360"/>
        </p:xfrm>
        <a:graphic>
          <a:graphicData uri="http://schemas.openxmlformats.org/drawingml/2006/table">
            <a:tbl>
              <a:tblPr/>
              <a:tblGrid>
                <a:gridCol w="834116">
                  <a:extLst>
                    <a:ext uri="{9D8B030D-6E8A-4147-A177-3AD203B41FA5}">
                      <a16:colId xmlns:a16="http://schemas.microsoft.com/office/drawing/2014/main" val="116517977"/>
                    </a:ext>
                  </a:extLst>
                </a:gridCol>
                <a:gridCol w="2940759">
                  <a:extLst>
                    <a:ext uri="{9D8B030D-6E8A-4147-A177-3AD203B41FA5}">
                      <a16:colId xmlns:a16="http://schemas.microsoft.com/office/drawing/2014/main" val="1367678728"/>
                    </a:ext>
                  </a:extLst>
                </a:gridCol>
              </a:tblGrid>
              <a:tr h="2300360">
                <a:tc>
                  <a:txBody>
                    <a:bodyPr/>
                    <a:lstStyle/>
                    <a:p>
                      <a:pPr fontAlgn="t"/>
                      <a:endParaRPr lang="en-US" sz="1000" dirty="0">
                        <a:effectLst/>
                      </a:endParaRPr>
                    </a:p>
                  </a:txBody>
                  <a:tcPr marL="24493" marR="24493" marT="12246" marB="18369">
                    <a:lnL>
                      <a:noFill/>
                    </a:lnL>
                    <a:lnR>
                      <a:noFill/>
                    </a:lnR>
                    <a:lnT>
                      <a:noFill/>
                    </a:lnT>
                    <a:lnB>
                      <a:noFill/>
                    </a:lnB>
                    <a:noFill/>
                  </a:tcPr>
                </a:tc>
                <a:tc>
                  <a:txBody>
                    <a:bodyPr/>
                    <a:lstStyle/>
                    <a:p>
                      <a:pPr fontAlgn="t"/>
                      <a:endParaRPr lang="ru-RU" sz="1000" dirty="0">
                        <a:effectLst/>
                      </a:endParaRPr>
                    </a:p>
                  </a:txBody>
                  <a:tcPr marL="24493" marR="24493" marT="12246" marB="18369">
                    <a:lnL>
                      <a:noFill/>
                    </a:lnL>
                    <a:lnR>
                      <a:noFill/>
                    </a:lnR>
                    <a:lnT>
                      <a:noFill/>
                    </a:lnT>
                    <a:lnB>
                      <a:noFill/>
                    </a:lnB>
                    <a:noFill/>
                  </a:tcPr>
                </a:tc>
                <a:extLst>
                  <a:ext uri="{0D108BD9-81ED-4DB2-BD59-A6C34878D82A}">
                    <a16:rowId xmlns:a16="http://schemas.microsoft.com/office/drawing/2014/main" val="2076437868"/>
                  </a:ext>
                </a:extLst>
              </a:tr>
            </a:tbl>
          </a:graphicData>
        </a:graphic>
      </p:graphicFrame>
      <p:graphicFrame>
        <p:nvGraphicFramePr>
          <p:cNvPr id="7" name="Таблица 7">
            <a:extLst>
              <a:ext uri="{FF2B5EF4-FFF2-40B4-BE49-F238E27FC236}">
                <a16:creationId xmlns:a16="http://schemas.microsoft.com/office/drawing/2014/main" id="{39DC706C-EC22-497A-90A3-6CCC47D0364C}"/>
              </a:ext>
            </a:extLst>
          </p:cNvPr>
          <p:cNvGraphicFramePr>
            <a:graphicFrameLocks noGrp="1"/>
          </p:cNvGraphicFramePr>
          <p:nvPr>
            <p:extLst>
              <p:ext uri="{D42A27DB-BD31-4B8C-83A1-F6EECF244321}">
                <p14:modId xmlns:p14="http://schemas.microsoft.com/office/powerpoint/2010/main" val="1229536617"/>
              </p:ext>
            </p:extLst>
          </p:nvPr>
        </p:nvGraphicFramePr>
        <p:xfrm>
          <a:off x="485631" y="1125414"/>
          <a:ext cx="8157818" cy="2926890"/>
        </p:xfrm>
        <a:graphic>
          <a:graphicData uri="http://schemas.openxmlformats.org/drawingml/2006/table">
            <a:tbl>
              <a:tblPr firstRow="1" bandRow="1">
                <a:tableStyleId>{92327228-7541-4BA0-AA87-866D9537756B}</a:tableStyleId>
              </a:tblPr>
              <a:tblGrid>
                <a:gridCol w="992199">
                  <a:extLst>
                    <a:ext uri="{9D8B030D-6E8A-4147-A177-3AD203B41FA5}">
                      <a16:colId xmlns:a16="http://schemas.microsoft.com/office/drawing/2014/main" val="3248940752"/>
                    </a:ext>
                  </a:extLst>
                </a:gridCol>
                <a:gridCol w="2754201">
                  <a:extLst>
                    <a:ext uri="{9D8B030D-6E8A-4147-A177-3AD203B41FA5}">
                      <a16:colId xmlns:a16="http://schemas.microsoft.com/office/drawing/2014/main" val="3423995782"/>
                    </a:ext>
                  </a:extLst>
                </a:gridCol>
                <a:gridCol w="398584">
                  <a:extLst>
                    <a:ext uri="{9D8B030D-6E8A-4147-A177-3AD203B41FA5}">
                      <a16:colId xmlns:a16="http://schemas.microsoft.com/office/drawing/2014/main" val="391181990"/>
                    </a:ext>
                  </a:extLst>
                </a:gridCol>
                <a:gridCol w="1137139">
                  <a:extLst>
                    <a:ext uri="{9D8B030D-6E8A-4147-A177-3AD203B41FA5}">
                      <a16:colId xmlns:a16="http://schemas.microsoft.com/office/drawing/2014/main" val="2556009887"/>
                    </a:ext>
                  </a:extLst>
                </a:gridCol>
                <a:gridCol w="2875695">
                  <a:extLst>
                    <a:ext uri="{9D8B030D-6E8A-4147-A177-3AD203B41FA5}">
                      <a16:colId xmlns:a16="http://schemas.microsoft.com/office/drawing/2014/main" val="398678809"/>
                    </a:ext>
                  </a:extLst>
                </a:gridCol>
              </a:tblGrid>
              <a:tr h="422032">
                <a:tc>
                  <a:txBody>
                    <a:bodyPr/>
                    <a:lstStyle/>
                    <a:p>
                      <a:pPr fontAlgn="t"/>
                      <a:r>
                        <a:rPr lang="en-US" sz="1000" dirty="0">
                          <a:effectLst/>
                        </a:rPr>
                        <a:t>beans</a:t>
                      </a:r>
                    </a:p>
                  </a:txBody>
                  <a:tcPr marL="24493" marR="24493" marT="12246" marB="18369"/>
                </a:tc>
                <a:tc>
                  <a:txBody>
                    <a:bodyPr/>
                    <a:lstStyle/>
                    <a:p>
                      <a:pPr fontAlgn="t"/>
                      <a:r>
                        <a:rPr lang="ru-RU" sz="1000" dirty="0">
                          <a:effectLst/>
                        </a:rPr>
                        <a:t>Отображает полный список всех</a:t>
                      </a:r>
                      <a:br>
                        <a:rPr lang="ru-RU" sz="1000" dirty="0">
                          <a:effectLst/>
                        </a:rPr>
                      </a:br>
                      <a:r>
                        <a:rPr lang="ru-RU" sz="1000" dirty="0">
                          <a:effectLst/>
                        </a:rPr>
                        <a:t>Spring-</a:t>
                      </a:r>
                      <a:r>
                        <a:rPr lang="ru-RU" sz="1000" dirty="0" err="1">
                          <a:effectLst/>
                        </a:rPr>
                        <a:t>бинов</a:t>
                      </a:r>
                      <a:r>
                        <a:rPr lang="ru-RU" sz="1000" dirty="0">
                          <a:effectLst/>
                        </a:rPr>
                        <a:t> в приложении.</a:t>
                      </a:r>
                      <a:br>
                        <a:rPr lang="ru-RU" sz="1000" dirty="0">
                          <a:effectLst/>
                        </a:rPr>
                      </a:br>
                      <a:endParaRPr lang="ru-RU" sz="1000" dirty="0">
                        <a:effectLst/>
                      </a:endParaRPr>
                    </a:p>
                  </a:txBody>
                  <a:tcPr marL="24493" marR="24493" marT="12246" marB="18369"/>
                </a:tc>
                <a:tc>
                  <a:txBody>
                    <a:bodyPr/>
                    <a:lstStyle/>
                    <a:p>
                      <a:endParaRPr lang="ru-RU" dirty="0"/>
                    </a:p>
                  </a:txBody>
                  <a:tcPr/>
                </a:tc>
                <a:tc>
                  <a:txBody>
                    <a:bodyPr/>
                    <a:lstStyle/>
                    <a:p>
                      <a:pPr fontAlgn="t"/>
                      <a:r>
                        <a:rPr lang="en-US" sz="1000" dirty="0">
                          <a:effectLst/>
                        </a:rPr>
                        <a:t>info</a:t>
                      </a:r>
                    </a:p>
                  </a:txBody>
                  <a:tcPr marL="24493" marR="24493" marT="12246" marB="18369"/>
                </a:tc>
                <a:tc>
                  <a:txBody>
                    <a:bodyPr/>
                    <a:lstStyle/>
                    <a:p>
                      <a:pPr fontAlgn="t"/>
                      <a:r>
                        <a:rPr lang="ru-RU" sz="1000" dirty="0">
                          <a:effectLst/>
                        </a:rPr>
                        <a:t>Отображает дополнительную информацию</a:t>
                      </a:r>
                      <a:br>
                        <a:rPr lang="ru-RU" sz="1000" dirty="0">
                          <a:effectLst/>
                        </a:rPr>
                      </a:br>
                      <a:r>
                        <a:rPr lang="ru-RU" sz="1000" dirty="0">
                          <a:effectLst/>
                        </a:rPr>
                        <a:t>о приложении.</a:t>
                      </a:r>
                      <a:br>
                        <a:rPr lang="ru-RU" sz="1000" dirty="0">
                          <a:effectLst/>
                        </a:rPr>
                      </a:br>
                      <a:endParaRPr lang="ru-RU" sz="1000" dirty="0">
                        <a:effectLst/>
                      </a:endParaRPr>
                    </a:p>
                  </a:txBody>
                  <a:tcPr marL="24493" marR="24493" marT="12246" marB="18369"/>
                </a:tc>
                <a:extLst>
                  <a:ext uri="{0D108BD9-81ED-4DB2-BD59-A6C34878D82A}">
                    <a16:rowId xmlns:a16="http://schemas.microsoft.com/office/drawing/2014/main" val="1529615264"/>
                  </a:ext>
                </a:extLst>
              </a:tr>
              <a:tr h="520371">
                <a:tc>
                  <a:txBody>
                    <a:bodyPr/>
                    <a:lstStyle/>
                    <a:p>
                      <a:pPr fontAlgn="t"/>
                      <a:r>
                        <a:rPr lang="en-US" sz="1000" dirty="0">
                          <a:effectLst/>
                        </a:rPr>
                        <a:t>caches</a:t>
                      </a:r>
                    </a:p>
                  </a:txBody>
                  <a:tcPr marL="24493" marR="24493" marT="12246" marB="18369"/>
                </a:tc>
                <a:tc>
                  <a:txBody>
                    <a:bodyPr/>
                    <a:lstStyle/>
                    <a:p>
                      <a:pPr fontAlgn="t"/>
                      <a:r>
                        <a:rPr lang="ru-RU" sz="1000" dirty="0">
                          <a:effectLst/>
                        </a:rPr>
                        <a:t>Информация о кэше.</a:t>
                      </a:r>
                      <a:br>
                        <a:rPr lang="ru-RU" sz="1000" dirty="0">
                          <a:effectLst/>
                        </a:rPr>
                      </a:br>
                      <a:endParaRPr lang="ru-RU" sz="1000" dirty="0">
                        <a:effectLst/>
                      </a:endParaRPr>
                    </a:p>
                  </a:txBody>
                  <a:tcPr marL="24493" marR="24493" marT="12246" marB="18369"/>
                </a:tc>
                <a:tc>
                  <a:txBody>
                    <a:bodyPr/>
                    <a:lstStyle/>
                    <a:p>
                      <a:endParaRPr lang="ru-RU"/>
                    </a:p>
                  </a:txBody>
                  <a:tcPr/>
                </a:tc>
                <a:tc>
                  <a:txBody>
                    <a:bodyPr/>
                    <a:lstStyle/>
                    <a:p>
                      <a:pPr fontAlgn="t"/>
                      <a:r>
                        <a:rPr lang="en-US" sz="1000">
                          <a:effectLst/>
                        </a:rPr>
                        <a:t>loggers</a:t>
                      </a:r>
                    </a:p>
                  </a:txBody>
                  <a:tcPr marL="24493" marR="24493" marT="12246" marB="18369"/>
                </a:tc>
                <a:tc>
                  <a:txBody>
                    <a:bodyPr/>
                    <a:lstStyle/>
                    <a:p>
                      <a:pPr fontAlgn="t"/>
                      <a:r>
                        <a:rPr lang="ru-RU" sz="1000" dirty="0">
                          <a:effectLst/>
                        </a:rPr>
                        <a:t>Отображает и позволяет</a:t>
                      </a:r>
                      <a:br>
                        <a:rPr lang="ru-RU" sz="1000" dirty="0">
                          <a:effectLst/>
                        </a:rPr>
                      </a:br>
                      <a:r>
                        <a:rPr lang="ru-RU" sz="1000" dirty="0">
                          <a:effectLst/>
                        </a:rPr>
                        <a:t>изменить конфигурацию логгеров в</a:t>
                      </a:r>
                      <a:br>
                        <a:rPr lang="ru-RU" sz="1000" dirty="0">
                          <a:effectLst/>
                        </a:rPr>
                      </a:br>
                      <a:r>
                        <a:rPr lang="ru-RU" sz="1000" dirty="0">
                          <a:effectLst/>
                        </a:rPr>
                        <a:t>приложении.</a:t>
                      </a:r>
                      <a:br>
                        <a:rPr lang="ru-RU" sz="1000" dirty="0">
                          <a:effectLst/>
                        </a:rPr>
                      </a:br>
                      <a:endParaRPr lang="ru-RU" sz="1000" dirty="0">
                        <a:effectLst/>
                      </a:endParaRPr>
                    </a:p>
                  </a:txBody>
                  <a:tcPr marL="24493" marR="24493" marT="12246" marB="18369"/>
                </a:tc>
                <a:extLst>
                  <a:ext uri="{0D108BD9-81ED-4DB2-BD59-A6C34878D82A}">
                    <a16:rowId xmlns:a16="http://schemas.microsoft.com/office/drawing/2014/main" val="3097366285"/>
                  </a:ext>
                </a:extLst>
              </a:tr>
              <a:tr h="313910">
                <a:tc>
                  <a:txBody>
                    <a:bodyPr/>
                    <a:lstStyle/>
                    <a:p>
                      <a:pPr fontAlgn="t"/>
                      <a:r>
                        <a:rPr lang="en-US" sz="1000">
                          <a:effectLst/>
                        </a:rPr>
                        <a:t>conditions</a:t>
                      </a:r>
                    </a:p>
                  </a:txBody>
                  <a:tcPr marL="24493" marR="24493" marT="12246" marB="18369"/>
                </a:tc>
                <a:tc>
                  <a:txBody>
                    <a:bodyPr/>
                    <a:lstStyle/>
                    <a:p>
                      <a:pPr fontAlgn="t"/>
                      <a:r>
                        <a:rPr lang="ru-RU" sz="1000" dirty="0">
                          <a:effectLst/>
                        </a:rPr>
                        <a:t>Показывает условия (</a:t>
                      </a:r>
                      <a:r>
                        <a:rPr lang="ru-RU" sz="1000" dirty="0" err="1">
                          <a:effectLst/>
                        </a:rPr>
                        <a:t>Condition</a:t>
                      </a:r>
                      <a:r>
                        <a:rPr lang="ru-RU" sz="1000" dirty="0">
                          <a:effectLst/>
                        </a:rPr>
                        <a:t>)</a:t>
                      </a:r>
                    </a:p>
                  </a:txBody>
                  <a:tcPr marL="24493" marR="24493" marT="12246" marB="18369"/>
                </a:tc>
                <a:tc>
                  <a:txBody>
                    <a:bodyPr/>
                    <a:lstStyle/>
                    <a:p>
                      <a:endParaRPr lang="ru-RU"/>
                    </a:p>
                  </a:txBody>
                  <a:tcPr/>
                </a:tc>
                <a:tc>
                  <a:txBody>
                    <a:bodyPr/>
                    <a:lstStyle/>
                    <a:p>
                      <a:pPr fontAlgn="t"/>
                      <a:r>
                        <a:rPr lang="en-US" sz="1000">
                          <a:effectLst/>
                        </a:rPr>
                        <a:t>mappings</a:t>
                      </a:r>
                    </a:p>
                  </a:txBody>
                  <a:tcPr marL="24493" marR="24493" marT="12246" marB="18369"/>
                </a:tc>
                <a:tc>
                  <a:txBody>
                    <a:bodyPr/>
                    <a:lstStyle/>
                    <a:p>
                      <a:pPr fontAlgn="t"/>
                      <a:r>
                        <a:rPr lang="ru-RU" sz="1000" dirty="0">
                          <a:effectLst/>
                        </a:rPr>
                        <a:t>Отображает список всех путей</a:t>
                      </a:r>
                      <a:br>
                        <a:rPr lang="ru-RU" sz="1000" dirty="0">
                          <a:effectLst/>
                        </a:rPr>
                      </a:br>
                      <a:r>
                        <a:rPr lang="ru-RU" sz="1000" dirty="0">
                          <a:effectLst/>
                        </a:rPr>
                        <a:t>@RequestMapping.</a:t>
                      </a:r>
                    </a:p>
                  </a:txBody>
                  <a:tcPr marL="24493" marR="24493" marT="12246" marB="18369"/>
                </a:tc>
                <a:extLst>
                  <a:ext uri="{0D108BD9-81ED-4DB2-BD59-A6C34878D82A}">
                    <a16:rowId xmlns:a16="http://schemas.microsoft.com/office/drawing/2014/main" val="2893146499"/>
                  </a:ext>
                </a:extLst>
              </a:tr>
              <a:tr h="435695">
                <a:tc>
                  <a:txBody>
                    <a:bodyPr/>
                    <a:lstStyle/>
                    <a:p>
                      <a:pPr fontAlgn="t"/>
                      <a:r>
                        <a:rPr lang="en-US" sz="1000" dirty="0" err="1">
                          <a:effectLst/>
                        </a:rPr>
                        <a:t>configprops</a:t>
                      </a:r>
                      <a:endParaRPr lang="en-US" sz="1000" dirty="0">
                        <a:effectLst/>
                      </a:endParaRPr>
                    </a:p>
                  </a:txBody>
                  <a:tcPr marL="24493" marR="24493" marT="12246" marB="18369"/>
                </a:tc>
                <a:tc>
                  <a:txBody>
                    <a:bodyPr/>
                    <a:lstStyle/>
                    <a:p>
                      <a:pPr fontAlgn="t"/>
                      <a:r>
                        <a:rPr lang="ru-RU" sz="1000" dirty="0">
                          <a:effectLst/>
                        </a:rPr>
                        <a:t>Отображает список всех</a:t>
                      </a:r>
                      <a:br>
                        <a:rPr lang="ru-RU" sz="1000" dirty="0">
                          <a:effectLst/>
                        </a:rPr>
                      </a:br>
                      <a:r>
                        <a:rPr lang="ru-RU" sz="1000" dirty="0">
                          <a:effectLst/>
                        </a:rPr>
                        <a:t>@</a:t>
                      </a:r>
                      <a:r>
                        <a:rPr lang="en-US" sz="1000" dirty="0" err="1">
                          <a:effectLst/>
                        </a:rPr>
                        <a:t>ConfigurationProperties</a:t>
                      </a:r>
                      <a:br>
                        <a:rPr lang="en-US" sz="1000" dirty="0">
                          <a:effectLst/>
                        </a:rPr>
                      </a:br>
                      <a:endParaRPr lang="en-US" sz="1000" dirty="0">
                        <a:effectLst/>
                      </a:endParaRPr>
                    </a:p>
                  </a:txBody>
                  <a:tcPr marL="24493" marR="24493" marT="12246" marB="18369"/>
                </a:tc>
                <a:tc>
                  <a:txBody>
                    <a:bodyPr/>
                    <a:lstStyle/>
                    <a:p>
                      <a:endParaRPr lang="ru-RU"/>
                    </a:p>
                  </a:txBody>
                  <a:tcPr/>
                </a:tc>
                <a:tc>
                  <a:txBody>
                    <a:bodyPr/>
                    <a:lstStyle/>
                    <a:p>
                      <a:pPr fontAlgn="t"/>
                      <a:r>
                        <a:rPr lang="en-US" sz="1000">
                          <a:effectLst/>
                        </a:rPr>
                        <a:t>scheduledtasks</a:t>
                      </a:r>
                    </a:p>
                  </a:txBody>
                  <a:tcPr marL="24493" marR="24493" marT="12246" marB="18369"/>
                </a:tc>
                <a:tc>
                  <a:txBody>
                    <a:bodyPr/>
                    <a:lstStyle/>
                    <a:p>
                      <a:pPr fontAlgn="t"/>
                      <a:r>
                        <a:rPr lang="ru-RU" sz="1000" dirty="0">
                          <a:effectLst/>
                        </a:rPr>
                        <a:t>Отображает запланированные задачи</a:t>
                      </a:r>
                      <a:br>
                        <a:rPr lang="ru-RU" sz="1000" dirty="0">
                          <a:effectLst/>
                        </a:rPr>
                      </a:br>
                      <a:r>
                        <a:rPr lang="ru-RU" sz="1000" dirty="0">
                          <a:effectLst/>
                        </a:rPr>
                        <a:t>(</a:t>
                      </a:r>
                      <a:r>
                        <a:rPr lang="ru-RU" sz="1000" dirty="0" err="1">
                          <a:effectLst/>
                        </a:rPr>
                        <a:t>scheduled</a:t>
                      </a:r>
                      <a:r>
                        <a:rPr lang="ru-RU" sz="1000" dirty="0">
                          <a:effectLst/>
                        </a:rPr>
                        <a:t> </a:t>
                      </a:r>
                      <a:r>
                        <a:rPr lang="ru-RU" sz="1000" dirty="0" err="1">
                          <a:effectLst/>
                        </a:rPr>
                        <a:t>tasks</a:t>
                      </a:r>
                      <a:r>
                        <a:rPr lang="ru-RU" sz="1000" dirty="0">
                          <a:effectLst/>
                        </a:rPr>
                        <a:t>).</a:t>
                      </a:r>
                      <a:br>
                        <a:rPr lang="ru-RU" sz="1000" dirty="0">
                          <a:effectLst/>
                        </a:rPr>
                      </a:br>
                      <a:endParaRPr lang="ru-RU" sz="1000" dirty="0">
                        <a:effectLst/>
                      </a:endParaRPr>
                    </a:p>
                  </a:txBody>
                  <a:tcPr marL="24493" marR="24493" marT="12246" marB="18369"/>
                </a:tc>
                <a:extLst>
                  <a:ext uri="{0D108BD9-81ED-4DB2-BD59-A6C34878D82A}">
                    <a16:rowId xmlns:a16="http://schemas.microsoft.com/office/drawing/2014/main" val="1291497423"/>
                  </a:ext>
                </a:extLst>
              </a:tr>
              <a:tr h="428526">
                <a:tc>
                  <a:txBody>
                    <a:bodyPr/>
                    <a:lstStyle/>
                    <a:p>
                      <a:pPr fontAlgn="t"/>
                      <a:r>
                        <a:rPr lang="en-US" sz="1000">
                          <a:effectLst/>
                        </a:rPr>
                        <a:t>env</a:t>
                      </a:r>
                    </a:p>
                  </a:txBody>
                  <a:tcPr marL="24493" marR="24493" marT="12246" marB="18369"/>
                </a:tc>
                <a:tc>
                  <a:txBody>
                    <a:bodyPr/>
                    <a:lstStyle/>
                    <a:p>
                      <a:pPr fontAlgn="t"/>
                      <a:r>
                        <a:rPr lang="ru-RU" sz="1000" dirty="0">
                          <a:effectLst/>
                        </a:rPr>
                        <a:t>Отображает свойства из</a:t>
                      </a:r>
                      <a:br>
                        <a:rPr lang="ru-RU" sz="1000" dirty="0">
                          <a:effectLst/>
                        </a:rPr>
                      </a:br>
                      <a:r>
                        <a:rPr lang="en-US" sz="1000" dirty="0" err="1">
                          <a:effectLst/>
                        </a:rPr>
                        <a:t>ConfigurableEnvironment</a:t>
                      </a:r>
                      <a:r>
                        <a:rPr lang="en-US" sz="1000" dirty="0">
                          <a:effectLst/>
                        </a:rPr>
                        <a:t>.</a:t>
                      </a:r>
                      <a:br>
                        <a:rPr lang="en-US" sz="1000" dirty="0">
                          <a:effectLst/>
                        </a:rPr>
                      </a:br>
                      <a:endParaRPr lang="en-US" sz="1000" dirty="0">
                        <a:effectLst/>
                      </a:endParaRPr>
                    </a:p>
                  </a:txBody>
                  <a:tcPr marL="24493" marR="24493" marT="12246" marB="18369"/>
                </a:tc>
                <a:tc>
                  <a:txBody>
                    <a:bodyPr/>
                    <a:lstStyle/>
                    <a:p>
                      <a:endParaRPr lang="ru-RU"/>
                    </a:p>
                  </a:txBody>
                  <a:tcPr/>
                </a:tc>
                <a:tc>
                  <a:txBody>
                    <a:bodyPr/>
                    <a:lstStyle/>
                    <a:p>
                      <a:pPr fontAlgn="t"/>
                      <a:r>
                        <a:rPr lang="en-US" sz="1000">
                          <a:effectLst/>
                        </a:rPr>
                        <a:t>shutdown</a:t>
                      </a:r>
                    </a:p>
                  </a:txBody>
                  <a:tcPr marL="24493" marR="24493" marT="12246" marB="18369"/>
                </a:tc>
                <a:tc>
                  <a:txBody>
                    <a:bodyPr/>
                    <a:lstStyle/>
                    <a:p>
                      <a:pPr fontAlgn="t"/>
                      <a:r>
                        <a:rPr lang="ru-RU" sz="1000" dirty="0">
                          <a:effectLst/>
                        </a:rPr>
                        <a:t>Позволяет приложению корректно</a:t>
                      </a:r>
                      <a:br>
                        <a:rPr lang="ru-RU" sz="1000" dirty="0">
                          <a:effectLst/>
                        </a:rPr>
                      </a:br>
                      <a:r>
                        <a:rPr lang="ru-RU" sz="1000" dirty="0">
                          <a:effectLst/>
                        </a:rPr>
                        <a:t>завершить работу.</a:t>
                      </a:r>
                      <a:br>
                        <a:rPr lang="ru-RU" sz="1000" dirty="0">
                          <a:effectLst/>
                        </a:rPr>
                      </a:br>
                      <a:endParaRPr lang="ru-RU" sz="1000" dirty="0">
                        <a:effectLst/>
                      </a:endParaRPr>
                    </a:p>
                  </a:txBody>
                  <a:tcPr marL="24493" marR="24493" marT="12246" marB="18369"/>
                </a:tc>
                <a:extLst>
                  <a:ext uri="{0D108BD9-81ED-4DB2-BD59-A6C34878D82A}">
                    <a16:rowId xmlns:a16="http://schemas.microsoft.com/office/drawing/2014/main" val="3399509787"/>
                  </a:ext>
                </a:extLst>
              </a:tr>
              <a:tr h="334860">
                <a:tc>
                  <a:txBody>
                    <a:bodyPr/>
                    <a:lstStyle/>
                    <a:p>
                      <a:pPr fontAlgn="t"/>
                      <a:r>
                        <a:rPr lang="en-US" sz="1000" dirty="0">
                          <a:effectLst/>
                        </a:rPr>
                        <a:t>health</a:t>
                      </a:r>
                    </a:p>
                  </a:txBody>
                  <a:tcPr marL="24493" marR="24493" marT="12246" marB="18369"/>
                </a:tc>
                <a:tc>
                  <a:txBody>
                    <a:bodyPr/>
                    <a:lstStyle/>
                    <a:p>
                      <a:pPr fontAlgn="t"/>
                      <a:r>
                        <a:rPr lang="ru-RU" sz="1000" dirty="0">
                          <a:effectLst/>
                        </a:rPr>
                        <a:t>Показывает сведения о работоспособности</a:t>
                      </a:r>
                      <a:br>
                        <a:rPr lang="ru-RU" sz="1000" dirty="0">
                          <a:effectLst/>
                        </a:rPr>
                      </a:br>
                      <a:r>
                        <a:rPr lang="ru-RU" sz="1000" dirty="0">
                          <a:effectLst/>
                        </a:rPr>
                        <a:t>приложения.</a:t>
                      </a:r>
                      <a:br>
                        <a:rPr lang="ru-RU" sz="1000" dirty="0">
                          <a:effectLst/>
                        </a:rPr>
                      </a:br>
                      <a:endParaRPr lang="ru-RU" sz="1000" dirty="0">
                        <a:effectLst/>
                      </a:endParaRPr>
                    </a:p>
                  </a:txBody>
                  <a:tcPr marL="24493" marR="24493" marT="12246" marB="18369"/>
                </a:tc>
                <a:tc>
                  <a:txBody>
                    <a:bodyPr/>
                    <a:lstStyle/>
                    <a:p>
                      <a:endParaRPr lang="ru-RU"/>
                    </a:p>
                  </a:txBody>
                  <a:tcPr/>
                </a:tc>
                <a:tc>
                  <a:txBody>
                    <a:bodyPr/>
                    <a:lstStyle/>
                    <a:p>
                      <a:pPr fontAlgn="t"/>
                      <a:r>
                        <a:rPr lang="en-US" sz="1000" dirty="0" err="1">
                          <a:effectLst/>
                        </a:rPr>
                        <a:t>threaddump</a:t>
                      </a:r>
                      <a:endParaRPr lang="en-US" sz="1000" dirty="0">
                        <a:effectLst/>
                      </a:endParaRPr>
                    </a:p>
                  </a:txBody>
                  <a:tcPr marL="24493" marR="24493" marT="12246" marB="18369"/>
                </a:tc>
                <a:tc>
                  <a:txBody>
                    <a:bodyPr/>
                    <a:lstStyle/>
                    <a:p>
                      <a:pPr fontAlgn="t"/>
                      <a:r>
                        <a:rPr lang="ru-RU" sz="1000" dirty="0">
                          <a:effectLst/>
                        </a:rPr>
                        <a:t>Отображает информацию о потоках.</a:t>
                      </a:r>
                    </a:p>
                  </a:txBody>
                  <a:tcPr marL="24493" marR="24493" marT="12246" marB="18369"/>
                </a:tc>
                <a:extLst>
                  <a:ext uri="{0D108BD9-81ED-4DB2-BD59-A6C34878D82A}">
                    <a16:rowId xmlns:a16="http://schemas.microsoft.com/office/drawing/2014/main" val="2622060500"/>
                  </a:ext>
                </a:extLst>
              </a:tr>
            </a:tbl>
          </a:graphicData>
        </a:graphic>
      </p:graphicFrame>
    </p:spTree>
    <p:extLst>
      <p:ext uri="{BB962C8B-B14F-4D97-AF65-F5344CB8AC3E}">
        <p14:creationId xmlns:p14="http://schemas.microsoft.com/office/powerpoint/2010/main" val="288859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 sz="7200"/>
              <a:t>LIVE</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1"/>
          <p:cNvSpPr txBox="1">
            <a:spLocks noGrp="1"/>
          </p:cNvSpPr>
          <p:nvPr>
            <p:ph type="subTitle" idx="1"/>
          </p:nvPr>
        </p:nvSpPr>
        <p:spPr>
          <a:xfrm>
            <a:off x="944650" y="4350425"/>
            <a:ext cx="8293200" cy="4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otus.ru</a:t>
            </a:r>
            <a:endParaRPr/>
          </a:p>
        </p:txBody>
      </p:sp>
      <p:sp>
        <p:nvSpPr>
          <p:cNvPr id="130" name="Google Shape;130;p31"/>
          <p:cNvSpPr txBox="1">
            <a:spLocks noGrp="1"/>
          </p:cNvSpPr>
          <p:nvPr>
            <p:ph type="title"/>
          </p:nvPr>
        </p:nvSpPr>
        <p:spPr>
          <a:xfrm>
            <a:off x="882150" y="1450545"/>
            <a:ext cx="7379700" cy="23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RU" sz="4400" dirty="0"/>
              <a:t>Разбор </a:t>
            </a:r>
            <a:r>
              <a:rPr lang="en-US" sz="4400" dirty="0"/>
              <a:t>Actuator'</a:t>
            </a:r>
            <a:r>
              <a:rPr lang="ru-RU" sz="4400" dirty="0"/>
              <a:t>а</a:t>
            </a:r>
            <a:br>
              <a:rPr lang="ru-RU" sz="4400" dirty="0"/>
            </a:br>
            <a:r>
              <a:rPr lang="ru" sz="3200" i="1" dirty="0">
                <a:solidFill>
                  <a:srgbClr val="F6B26B"/>
                </a:solidFill>
              </a:rPr>
              <a:t>Java Developer. Advanced</a:t>
            </a:r>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a:spLocks noGrp="1"/>
          </p:cNvSpPr>
          <p:nvPr>
            <p:ph type="title"/>
          </p:nvPr>
        </p:nvSpPr>
        <p:spPr>
          <a:xfrm>
            <a:off x="651425" y="396394"/>
            <a:ext cx="770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4900"/>
              <a:t>Вопросы?</a:t>
            </a:r>
            <a:endParaRPr/>
          </a:p>
        </p:txBody>
      </p:sp>
      <p:pic>
        <p:nvPicPr>
          <p:cNvPr id="438" name="Google Shape;438;p51"/>
          <p:cNvPicPr preferRelativeResize="0"/>
          <p:nvPr/>
        </p:nvPicPr>
        <p:blipFill rotWithShape="1">
          <a:blip r:embed="rId3">
            <a:alphaModFix/>
          </a:blip>
          <a:srcRect/>
          <a:stretch/>
        </p:blipFill>
        <p:spPr>
          <a:xfrm>
            <a:off x="719975" y="3370764"/>
            <a:ext cx="662535" cy="662535"/>
          </a:xfrm>
          <a:prstGeom prst="rect">
            <a:avLst/>
          </a:prstGeom>
          <a:noFill/>
          <a:ln>
            <a:noFill/>
          </a:ln>
        </p:spPr>
      </p:pic>
      <p:sp>
        <p:nvSpPr>
          <p:cNvPr id="439" name="Google Shape;439;p51"/>
          <p:cNvSpPr txBox="1"/>
          <p:nvPr/>
        </p:nvSpPr>
        <p:spPr>
          <a:xfrm>
            <a:off x="1438025"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вопросы есть</a:t>
            </a:r>
            <a:endParaRPr sz="1500">
              <a:solidFill>
                <a:srgbClr val="FFFFFF"/>
              </a:solidFill>
              <a:latin typeface="Roboto"/>
              <a:ea typeface="Roboto"/>
              <a:cs typeface="Roboto"/>
              <a:sym typeface="Roboto"/>
            </a:endParaRPr>
          </a:p>
        </p:txBody>
      </p:sp>
      <p:pic>
        <p:nvPicPr>
          <p:cNvPr id="440" name="Google Shape;440;p51"/>
          <p:cNvPicPr preferRelativeResize="0"/>
          <p:nvPr/>
        </p:nvPicPr>
        <p:blipFill rotWithShape="1">
          <a:blip r:embed="rId4">
            <a:alphaModFix/>
          </a:blip>
          <a:srcRect/>
          <a:stretch/>
        </p:blipFill>
        <p:spPr>
          <a:xfrm>
            <a:off x="4102950" y="3370764"/>
            <a:ext cx="662535" cy="662535"/>
          </a:xfrm>
          <a:prstGeom prst="rect">
            <a:avLst/>
          </a:prstGeom>
          <a:noFill/>
          <a:ln>
            <a:noFill/>
          </a:ln>
        </p:spPr>
      </p:pic>
      <p:sp>
        <p:nvSpPr>
          <p:cNvPr id="441" name="Google Shape;441;p51"/>
          <p:cNvSpPr txBox="1"/>
          <p:nvPr/>
        </p:nvSpPr>
        <p:spPr>
          <a:xfrm>
            <a:off x="4806700" y="3378781"/>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rgbClr val="FFFFFF"/>
                </a:solidFill>
                <a:latin typeface="Roboto"/>
                <a:ea typeface="Roboto"/>
                <a:cs typeface="Roboto"/>
                <a:sym typeface="Roboto"/>
              </a:rPr>
              <a:t>Ставим “–”,</a:t>
            </a:r>
            <a:endParaRPr sz="1500">
              <a:solidFill>
                <a:srgbClr val="FFFFFF"/>
              </a:solidFill>
              <a:latin typeface="Roboto"/>
              <a:ea typeface="Roboto"/>
              <a:cs typeface="Roboto"/>
              <a:sym typeface="Roboto"/>
            </a:endParaRPr>
          </a:p>
          <a:p>
            <a:pPr marL="0" lvl="0" indent="0" algn="l" rtl="0">
              <a:spcBef>
                <a:spcPts val="0"/>
              </a:spcBef>
              <a:spcAft>
                <a:spcPts val="0"/>
              </a:spcAft>
              <a:buNone/>
            </a:pPr>
            <a:r>
              <a:rPr lang="ru" sz="1500">
                <a:solidFill>
                  <a:srgbClr val="FFFFFF"/>
                </a:solidFill>
                <a:latin typeface="Roboto"/>
                <a:ea typeface="Roboto"/>
                <a:cs typeface="Roboto"/>
                <a:sym typeface="Roboto"/>
              </a:rPr>
              <a:t>если вопросов нет</a:t>
            </a:r>
            <a:endParaRPr sz="15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8"/>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Цели урока</a:t>
            </a:r>
            <a:endParaRPr/>
          </a:p>
        </p:txBody>
      </p:sp>
      <p:sp>
        <p:nvSpPr>
          <p:cNvPr id="256" name="Google Shape;256;p8"/>
          <p:cNvSpPr txBox="1">
            <a:spLocks noGrp="1"/>
          </p:cNvSpPr>
          <p:nvPr>
            <p:ph type="subTitle" idx="4294967295"/>
          </p:nvPr>
        </p:nvSpPr>
        <p:spPr>
          <a:xfrm>
            <a:off x="544450" y="840919"/>
            <a:ext cx="7796700" cy="79260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chemeClr val="dk1"/>
              </a:buClr>
              <a:buSzPts val="1700"/>
              <a:buFont typeface="Roboto"/>
              <a:buNone/>
            </a:pPr>
            <a:r>
              <a:rPr lang="ru" sz="1500" b="1" i="0" u="none" strike="noStrike" cap="none">
                <a:solidFill>
                  <a:srgbClr val="FF7700"/>
                </a:solidFill>
                <a:latin typeface="Roboto"/>
                <a:ea typeface="Roboto"/>
                <a:cs typeface="Roboto"/>
                <a:sym typeface="Roboto"/>
              </a:rPr>
              <a:t>После занятия вы сможете</a:t>
            </a:r>
            <a:endParaRPr sz="1500" b="1" i="0" u="none" strike="noStrike" cap="none">
              <a:solidFill>
                <a:srgbClr val="FF7700"/>
              </a:solidFill>
              <a:latin typeface="Roboto"/>
              <a:ea typeface="Roboto"/>
              <a:cs typeface="Roboto"/>
              <a:sym typeface="Roboto"/>
            </a:endParaRPr>
          </a:p>
        </p:txBody>
      </p:sp>
      <p:graphicFrame>
        <p:nvGraphicFramePr>
          <p:cNvPr id="257" name="Google Shape;257;p8"/>
          <p:cNvGraphicFramePr/>
          <p:nvPr>
            <p:extLst>
              <p:ext uri="{D42A27DB-BD31-4B8C-83A1-F6EECF244321}">
                <p14:modId xmlns:p14="http://schemas.microsoft.com/office/powerpoint/2010/main" val="1099897616"/>
              </p:ext>
            </p:extLst>
          </p:nvPr>
        </p:nvGraphicFramePr>
        <p:xfrm>
          <a:off x="952500" y="1544194"/>
          <a:ext cx="7239000" cy="698608"/>
        </p:xfrm>
        <a:graphic>
          <a:graphicData uri="http://schemas.openxmlformats.org/drawingml/2006/table">
            <a:tbl>
              <a:tblPr>
                <a:noFill/>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dirty="0">
                          <a:solidFill>
                            <a:srgbClr val="FF7700"/>
                          </a:solidFill>
                          <a:latin typeface="Roboto"/>
                          <a:ea typeface="Roboto"/>
                          <a:cs typeface="Roboto"/>
                          <a:sym typeface="Roboto"/>
                        </a:rPr>
                        <a:t>1.</a:t>
                      </a:r>
                      <a:endParaRPr sz="1300" b="1" u="none" strike="noStrike" cap="none"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RU" sz="1300" u="none" strike="noStrike" cap="none">
                          <a:latin typeface="Roboto"/>
                          <a:ea typeface="Roboto"/>
                          <a:cs typeface="Roboto"/>
                          <a:sym typeface="Roboto"/>
                        </a:rPr>
                        <a:t>Что такое </a:t>
                      </a:r>
                      <a:r>
                        <a:rPr lang="en-US" sz="1300" u="none" strike="noStrike" cap="none">
                          <a:latin typeface="Roboto"/>
                          <a:ea typeface="Roboto"/>
                          <a:cs typeface="Roboto"/>
                          <a:sym typeface="Roboto"/>
                        </a:rPr>
                        <a:t>observability</a:t>
                      </a:r>
                      <a:endParaRPr lang="en-US" sz="1300" u="none" strike="noStrike" cap="none"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2.</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ru-RU" sz="1300" u="none" strike="noStrike" cap="none">
                          <a:latin typeface="Roboto"/>
                          <a:ea typeface="Roboto"/>
                          <a:cs typeface="Roboto"/>
                          <a:sym typeface="Roboto"/>
                        </a:rPr>
                        <a:t>Возможности </a:t>
                      </a:r>
                      <a:r>
                        <a:rPr lang="en-US" sz="1300" u="none" strike="noStrike" cap="none">
                          <a:latin typeface="Roboto"/>
                          <a:ea typeface="Roboto"/>
                          <a:cs typeface="Roboto"/>
                          <a:sym typeface="Roboto"/>
                        </a:rPr>
                        <a:t>Spring boot actuator</a:t>
                      </a:r>
                      <a:endParaRPr lang="ru-RU" sz="1300" u="none" strike="noStrike" cap="none"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8" name="Google Shape;258;p8"/>
          <p:cNvPicPr preferRelativeResize="0"/>
          <p:nvPr/>
        </p:nvPicPr>
        <p:blipFill rotWithShape="1">
          <a:blip r:embed="rId3">
            <a:alphaModFix/>
          </a:blip>
          <a:srcRect/>
          <a:stretch/>
        </p:blipFill>
        <p:spPr>
          <a:xfrm>
            <a:off x="8077621" y="258179"/>
            <a:ext cx="652375" cy="652375"/>
          </a:xfrm>
          <a:prstGeom prst="rect">
            <a:avLst/>
          </a:prstGeom>
          <a:noFill/>
          <a:ln>
            <a:noFill/>
          </a:ln>
        </p:spPr>
      </p:pic>
    </p:spTree>
    <p:extLst>
      <p:ext uri="{BB962C8B-B14F-4D97-AF65-F5344CB8AC3E}">
        <p14:creationId xmlns:p14="http://schemas.microsoft.com/office/powerpoint/2010/main" val="1523105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3"/>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Рефлексия</a:t>
            </a:r>
            <a:endParaRPr/>
          </a:p>
        </p:txBody>
      </p:sp>
      <p:pic>
        <p:nvPicPr>
          <p:cNvPr id="454" name="Google Shape;454;p53"/>
          <p:cNvPicPr preferRelativeResize="0"/>
          <p:nvPr/>
        </p:nvPicPr>
        <p:blipFill rotWithShape="1">
          <a:blip r:embed="rId3">
            <a:alphaModFix/>
          </a:blip>
          <a:srcRect/>
          <a:stretch/>
        </p:blipFill>
        <p:spPr>
          <a:xfrm>
            <a:off x="633114" y="2019850"/>
            <a:ext cx="828522" cy="828504"/>
          </a:xfrm>
          <a:prstGeom prst="rect">
            <a:avLst/>
          </a:prstGeom>
          <a:noFill/>
          <a:ln>
            <a:noFill/>
          </a:ln>
        </p:spPr>
      </p:pic>
      <p:sp>
        <p:nvSpPr>
          <p:cNvPr id="455" name="Google Shape;455;p53"/>
          <p:cNvSpPr txBox="1"/>
          <p:nvPr/>
        </p:nvSpPr>
        <p:spPr>
          <a:xfrm>
            <a:off x="1700240" y="2364004"/>
            <a:ext cx="4672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 какими впечатлениями уходите с вебинара?</a:t>
            </a:r>
            <a:endParaRPr sz="1500">
              <a:solidFill>
                <a:schemeClr val="dk1"/>
              </a:solidFill>
              <a:latin typeface="Roboto"/>
              <a:ea typeface="Roboto"/>
              <a:cs typeface="Roboto"/>
              <a:sym typeface="Roboto"/>
            </a:endParaRPr>
          </a:p>
        </p:txBody>
      </p:sp>
      <p:sp>
        <p:nvSpPr>
          <p:cNvPr id="456" name="Google Shape;456;p53"/>
          <p:cNvSpPr txBox="1"/>
          <p:nvPr/>
        </p:nvSpPr>
        <p:spPr>
          <a:xfrm>
            <a:off x="1700240" y="3414189"/>
            <a:ext cx="4996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По какому вопросу захотелось глубже изучить информацию?</a:t>
            </a:r>
            <a:endParaRPr sz="1500">
              <a:solidFill>
                <a:schemeClr val="dk1"/>
              </a:solidFill>
              <a:latin typeface="Roboto"/>
              <a:ea typeface="Roboto"/>
              <a:cs typeface="Roboto"/>
              <a:sym typeface="Roboto"/>
            </a:endParaRPr>
          </a:p>
        </p:txBody>
      </p:sp>
      <p:pic>
        <p:nvPicPr>
          <p:cNvPr id="457" name="Google Shape;457;p53"/>
          <p:cNvPicPr preferRelativeResize="0"/>
          <p:nvPr/>
        </p:nvPicPr>
        <p:blipFill rotWithShape="1">
          <a:blip r:embed="rId4">
            <a:alphaModFix/>
          </a:blip>
          <a:srcRect/>
          <a:stretch/>
        </p:blipFill>
        <p:spPr>
          <a:xfrm>
            <a:off x="621950" y="3330152"/>
            <a:ext cx="845250" cy="845249"/>
          </a:xfrm>
          <a:prstGeom prst="rect">
            <a:avLst/>
          </a:prstGeom>
          <a:noFill/>
          <a:ln>
            <a:noFill/>
          </a:ln>
        </p:spPr>
      </p:pic>
      <p:pic>
        <p:nvPicPr>
          <p:cNvPr id="4" name="Рисунок 3">
            <a:extLst>
              <a:ext uri="{FF2B5EF4-FFF2-40B4-BE49-F238E27FC236}">
                <a16:creationId xmlns:a16="http://schemas.microsoft.com/office/drawing/2014/main" id="{45564E5D-8357-4D0E-96FD-87A14849C070}"/>
              </a:ext>
            </a:extLst>
          </p:cNvPr>
          <p:cNvPicPr>
            <a:picLocks noChangeAspect="1"/>
          </p:cNvPicPr>
          <p:nvPr/>
        </p:nvPicPr>
        <p:blipFill>
          <a:blip r:embed="rId5"/>
          <a:stretch>
            <a:fillRect/>
          </a:stretch>
        </p:blipFill>
        <p:spPr>
          <a:xfrm>
            <a:off x="6062119" y="333565"/>
            <a:ext cx="2763281" cy="27632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4"/>
          <p:cNvSpPr txBox="1">
            <a:spLocks noGrp="1"/>
          </p:cNvSpPr>
          <p:nvPr>
            <p:ph type="title"/>
          </p:nvPr>
        </p:nvSpPr>
        <p:spPr>
          <a:xfrm>
            <a:off x="500550" y="821221"/>
            <a:ext cx="8520600" cy="13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Приходите на следующие вебинары</a:t>
            </a:r>
            <a:endParaRPr/>
          </a:p>
        </p:txBody>
      </p:sp>
      <p:sp>
        <p:nvSpPr>
          <p:cNvPr id="463" name="Google Shape;463;p54"/>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Спасибо за внимание!</a:t>
            </a:r>
            <a:endParaRPr/>
          </a:p>
        </p:txBody>
      </p:sp>
      <p:sp>
        <p:nvSpPr>
          <p:cNvPr id="464" name="Google Shape;464;p54"/>
          <p:cNvSpPr/>
          <p:nvPr/>
        </p:nvSpPr>
        <p:spPr>
          <a:xfrm>
            <a:off x="630000" y="2716325"/>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4"/>
          <p:cNvSpPr txBox="1">
            <a:spLocks noGrp="1"/>
          </p:cNvSpPr>
          <p:nvPr>
            <p:ph type="subTitle" idx="2"/>
          </p:nvPr>
        </p:nvSpPr>
        <p:spPr>
          <a:xfrm>
            <a:off x="3135425" y="2978825"/>
            <a:ext cx="3864600" cy="5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ru"/>
              <a:t>Салаев Алексей Михайлович</a:t>
            </a:r>
            <a:endParaRPr/>
          </a:p>
          <a:p>
            <a:pPr marL="0" lvl="0" indent="0" algn="l" rtl="0">
              <a:spcBef>
                <a:spcPts val="0"/>
              </a:spcBef>
              <a:spcAft>
                <a:spcPts val="0"/>
              </a:spcAft>
              <a:buNone/>
            </a:pPr>
            <a:endParaRPr/>
          </a:p>
        </p:txBody>
      </p:sp>
      <p:sp>
        <p:nvSpPr>
          <p:cNvPr id="466" name="Google Shape;466;p54"/>
          <p:cNvSpPr txBox="1">
            <a:spLocks noGrp="1"/>
          </p:cNvSpPr>
          <p:nvPr>
            <p:ph type="subTitle" idx="3"/>
          </p:nvPr>
        </p:nvSpPr>
        <p:spPr>
          <a:xfrm>
            <a:off x="3135425" y="3278975"/>
            <a:ext cx="555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Преподаватель</a:t>
            </a:r>
            <a:endParaRPr/>
          </a:p>
        </p:txBody>
      </p:sp>
      <p:sp>
        <p:nvSpPr>
          <p:cNvPr id="467" name="Google Shape;467;p54"/>
          <p:cNvSpPr txBox="1">
            <a:spLocks noGrp="1"/>
          </p:cNvSpPr>
          <p:nvPr>
            <p:ph type="subTitle" idx="4"/>
          </p:nvPr>
        </p:nvSpPr>
        <p:spPr>
          <a:xfrm>
            <a:off x="3135425" y="3662550"/>
            <a:ext cx="5030400" cy="103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sz="1150" b="1"/>
              <a:t>+7 925 048 21 71/ Salaev.a@mail.ru / телеграмм: @SalaevAleksey</a:t>
            </a:r>
            <a:endParaRPr/>
          </a:p>
        </p:txBody>
      </p:sp>
      <p:pic>
        <p:nvPicPr>
          <p:cNvPr id="468" name="Google Shape;468;p54"/>
          <p:cNvPicPr preferRelativeResize="0"/>
          <p:nvPr/>
        </p:nvPicPr>
        <p:blipFill rotWithShape="1">
          <a:blip r:embed="rId3">
            <a:alphaModFix/>
          </a:blip>
          <a:srcRect l="15392" t="10368" r="20472" b="36155"/>
          <a:stretch/>
        </p:blipFill>
        <p:spPr>
          <a:xfrm>
            <a:off x="845183" y="2857325"/>
            <a:ext cx="1642200" cy="1635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1635875" y="772125"/>
            <a:ext cx="7935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u" sz="2100"/>
              <a:t>Проверить, идет ли запись</a:t>
            </a:r>
            <a:endParaRPr sz="2100"/>
          </a:p>
        </p:txBody>
      </p:sp>
      <p:sp>
        <p:nvSpPr>
          <p:cNvPr id="136" name="Google Shape;136;p32"/>
          <p:cNvSpPr txBox="1">
            <a:spLocks noGrp="1"/>
          </p:cNvSpPr>
          <p:nvPr>
            <p:ph type="title"/>
          </p:nvPr>
        </p:nvSpPr>
        <p:spPr>
          <a:xfrm>
            <a:off x="766725" y="1805199"/>
            <a:ext cx="7935300" cy="12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ru" sz="4000"/>
              <a:t>Меня хорошо видно</a:t>
            </a:r>
            <a:endParaRPr sz="4000"/>
          </a:p>
          <a:p>
            <a:pPr marL="0" lvl="0" indent="0" algn="l" rtl="0">
              <a:spcBef>
                <a:spcPts val="0"/>
              </a:spcBef>
              <a:spcAft>
                <a:spcPts val="0"/>
              </a:spcAft>
              <a:buNone/>
            </a:pPr>
            <a:r>
              <a:rPr lang="ru" sz="4000"/>
              <a:t>&amp; слышно?</a:t>
            </a:r>
            <a:endParaRPr sz="4000"/>
          </a:p>
        </p:txBody>
      </p:sp>
      <p:pic>
        <p:nvPicPr>
          <p:cNvPr id="137" name="Google Shape;137;p32"/>
          <p:cNvPicPr preferRelativeResize="0"/>
          <p:nvPr/>
        </p:nvPicPr>
        <p:blipFill rotWithShape="1">
          <a:blip r:embed="rId3">
            <a:alphaModFix/>
          </a:blip>
          <a:srcRect l="99" r="99"/>
          <a:stretch/>
        </p:blipFill>
        <p:spPr>
          <a:xfrm>
            <a:off x="880825" y="1032408"/>
            <a:ext cx="642317" cy="321159"/>
          </a:xfrm>
          <a:prstGeom prst="rect">
            <a:avLst/>
          </a:prstGeom>
          <a:noFill/>
          <a:ln>
            <a:noFill/>
          </a:ln>
        </p:spPr>
      </p:pic>
      <p:pic>
        <p:nvPicPr>
          <p:cNvPr id="138" name="Google Shape;138;p32"/>
          <p:cNvPicPr preferRelativeResize="0"/>
          <p:nvPr/>
        </p:nvPicPr>
        <p:blipFill rotWithShape="1">
          <a:blip r:embed="rId4">
            <a:alphaModFix/>
          </a:blip>
          <a:srcRect/>
          <a:stretch/>
        </p:blipFill>
        <p:spPr>
          <a:xfrm>
            <a:off x="872375" y="3520050"/>
            <a:ext cx="525600" cy="525600"/>
          </a:xfrm>
          <a:prstGeom prst="rect">
            <a:avLst/>
          </a:prstGeom>
          <a:noFill/>
          <a:ln>
            <a:noFill/>
          </a:ln>
        </p:spPr>
      </p:pic>
      <p:sp>
        <p:nvSpPr>
          <p:cNvPr id="139" name="Google Shape;139;p32"/>
          <p:cNvSpPr txBox="1"/>
          <p:nvPr/>
        </p:nvSpPr>
        <p:spPr>
          <a:xfrm>
            <a:off x="1514225" y="3459600"/>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solidFill>
                  <a:schemeClr val="dk1"/>
                </a:solidFill>
                <a:latin typeface="Roboto"/>
                <a:ea typeface="Roboto"/>
                <a:cs typeface="Roboto"/>
                <a:sym typeface="Roboto"/>
              </a:rPr>
              <a:t>Ставим “+”, если все хорошо</a:t>
            </a:r>
            <a:br>
              <a:rPr lang="ru" sz="1500">
                <a:solidFill>
                  <a:schemeClr val="dk1"/>
                </a:solidFill>
                <a:latin typeface="Roboto"/>
                <a:ea typeface="Roboto"/>
                <a:cs typeface="Roboto"/>
                <a:sym typeface="Roboto"/>
              </a:rPr>
            </a:br>
            <a:r>
              <a:rPr lang="ru" sz="1500">
                <a:solidFill>
                  <a:schemeClr val="dk1"/>
                </a:solidFill>
                <a:latin typeface="Roboto"/>
                <a:ea typeface="Roboto"/>
                <a:cs typeface="Roboto"/>
                <a:sym typeface="Roboto"/>
              </a:rPr>
              <a:t>“-”, если есть проблемы</a:t>
            </a:r>
            <a:endParaRPr sz="15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3"/>
          <p:cNvSpPr/>
          <p:nvPr/>
        </p:nvSpPr>
        <p:spPr>
          <a:xfrm>
            <a:off x="630000" y="2703050"/>
            <a:ext cx="1033800" cy="1983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3"/>
          <p:cNvSpPr txBox="1">
            <a:spLocks noGrp="1"/>
          </p:cNvSpPr>
          <p:nvPr>
            <p:ph type="title"/>
          </p:nvPr>
        </p:nvSpPr>
        <p:spPr>
          <a:xfrm>
            <a:off x="500550" y="821219"/>
            <a:ext cx="85206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Шаблоны проектирования отказоустойчивого сервиса</a:t>
            </a:r>
            <a:endParaRPr dirty="0"/>
          </a:p>
        </p:txBody>
      </p:sp>
      <p:sp>
        <p:nvSpPr>
          <p:cNvPr id="146" name="Google Shape;146;p33"/>
          <p:cNvSpPr txBox="1">
            <a:spLocks noGrp="1"/>
          </p:cNvSpPr>
          <p:nvPr>
            <p:ph type="subTitle" idx="1"/>
          </p:nvPr>
        </p:nvSpPr>
        <p:spPr>
          <a:xfrm>
            <a:off x="500550" y="457313"/>
            <a:ext cx="77967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u"/>
              <a:t>Тема вебинара</a:t>
            </a:r>
            <a:endParaRPr/>
          </a:p>
        </p:txBody>
      </p:sp>
      <p:sp>
        <p:nvSpPr>
          <p:cNvPr id="147" name="Google Shape;147;p33"/>
          <p:cNvSpPr txBox="1">
            <a:spLocks noGrp="1"/>
          </p:cNvSpPr>
          <p:nvPr>
            <p:ph type="subTitle" idx="2"/>
          </p:nvPr>
        </p:nvSpPr>
        <p:spPr>
          <a:xfrm>
            <a:off x="3082400" y="2703052"/>
            <a:ext cx="5856300" cy="396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ru"/>
              <a:t>Салаев Алексей Михайлович</a:t>
            </a:r>
            <a:endParaRPr/>
          </a:p>
        </p:txBody>
      </p:sp>
      <p:sp>
        <p:nvSpPr>
          <p:cNvPr id="148" name="Google Shape;148;p33"/>
          <p:cNvSpPr txBox="1">
            <a:spLocks noGrp="1"/>
          </p:cNvSpPr>
          <p:nvPr>
            <p:ph type="subTitle" idx="3"/>
          </p:nvPr>
        </p:nvSpPr>
        <p:spPr>
          <a:xfrm>
            <a:off x="3082400" y="3162350"/>
            <a:ext cx="5095500" cy="15243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ru" sz="1150" b="1"/>
              <a:t>Об опыте:</a:t>
            </a:r>
            <a:endParaRPr sz="1150" b="1"/>
          </a:p>
          <a:p>
            <a:pPr marL="0" marR="0" lvl="0" indent="0" algn="l" rtl="0">
              <a:lnSpc>
                <a:spcPct val="100000"/>
              </a:lnSpc>
              <a:spcBef>
                <a:spcPts val="0"/>
              </a:spcBef>
              <a:spcAft>
                <a:spcPts val="0"/>
              </a:spcAft>
              <a:buNone/>
            </a:pPr>
            <a:endParaRPr sz="1150"/>
          </a:p>
          <a:p>
            <a:pPr marL="0" marR="0" lvl="0" indent="0" algn="l" rtl="0">
              <a:lnSpc>
                <a:spcPct val="100000"/>
              </a:lnSpc>
              <a:spcBef>
                <a:spcPts val="0"/>
              </a:spcBef>
              <a:spcAft>
                <a:spcPts val="0"/>
              </a:spcAft>
              <a:buNone/>
            </a:pPr>
            <a:r>
              <a:rPr lang="ru" sz="1150"/>
              <a:t>более 8 лет опыта в разработке в роли разработчика, Тим лида и ИТ лида</a:t>
            </a:r>
            <a:endParaRPr sz="1150"/>
          </a:p>
          <a:p>
            <a:pPr marL="0" marR="0" lvl="0" indent="0" algn="l" rtl="0">
              <a:lnSpc>
                <a:spcPct val="100000"/>
              </a:lnSpc>
              <a:spcBef>
                <a:spcPts val="0"/>
              </a:spcBef>
              <a:spcAft>
                <a:spcPts val="0"/>
              </a:spcAft>
              <a:buNone/>
            </a:pPr>
            <a:endParaRPr sz="1150"/>
          </a:p>
          <a:p>
            <a:pPr marL="0" marR="0" lvl="0" indent="0" algn="l" rtl="0">
              <a:lnSpc>
                <a:spcPct val="100000"/>
              </a:lnSpc>
              <a:spcBef>
                <a:spcPts val="0"/>
              </a:spcBef>
              <a:spcAft>
                <a:spcPts val="0"/>
              </a:spcAft>
              <a:buNone/>
            </a:pPr>
            <a:r>
              <a:rPr lang="ru" sz="1150" b="1"/>
              <a:t>+7 925 048 21 71/ Salaev.a@mail.ru / телеграмм: @SalaevAleksey</a:t>
            </a:r>
            <a:endParaRPr sz="1150" b="1"/>
          </a:p>
          <a:p>
            <a:pPr marL="0" marR="0" lvl="0" indent="0" algn="l" rtl="0">
              <a:lnSpc>
                <a:spcPct val="100000"/>
              </a:lnSpc>
              <a:spcBef>
                <a:spcPts val="0"/>
              </a:spcBef>
              <a:spcAft>
                <a:spcPts val="0"/>
              </a:spcAft>
              <a:buNone/>
            </a:pPr>
            <a:endParaRPr sz="1400"/>
          </a:p>
        </p:txBody>
      </p:sp>
      <p:pic>
        <p:nvPicPr>
          <p:cNvPr id="149" name="Google Shape;149;p33"/>
          <p:cNvPicPr preferRelativeResize="0"/>
          <p:nvPr/>
        </p:nvPicPr>
        <p:blipFill rotWithShape="1">
          <a:blip r:embed="rId3">
            <a:alphaModFix/>
          </a:blip>
          <a:srcRect l="15392" t="10368" r="20472" b="36155"/>
          <a:stretch/>
        </p:blipFill>
        <p:spPr>
          <a:xfrm>
            <a:off x="845533" y="2898375"/>
            <a:ext cx="1642200" cy="16359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b="1"/>
              <a:t>Правила </a:t>
            </a:r>
            <a:r>
              <a:rPr lang="ru"/>
              <a:t>урока</a:t>
            </a:r>
            <a:endParaRPr b="1"/>
          </a:p>
        </p:txBody>
      </p:sp>
      <p:pic>
        <p:nvPicPr>
          <p:cNvPr id="226" name="Google Shape;226;p5"/>
          <p:cNvPicPr preferRelativeResize="0"/>
          <p:nvPr/>
        </p:nvPicPr>
        <p:blipFill rotWithShape="1">
          <a:blip r:embed="rId3">
            <a:alphaModFix/>
          </a:blip>
          <a:srcRect/>
          <a:stretch/>
        </p:blipFill>
        <p:spPr>
          <a:xfrm>
            <a:off x="837650" y="3494081"/>
            <a:ext cx="692621" cy="692620"/>
          </a:xfrm>
          <a:prstGeom prst="rect">
            <a:avLst/>
          </a:prstGeom>
          <a:noFill/>
          <a:ln>
            <a:noFill/>
          </a:ln>
        </p:spPr>
      </p:pic>
      <p:pic>
        <p:nvPicPr>
          <p:cNvPr id="227" name="Google Shape;227;p5"/>
          <p:cNvPicPr preferRelativeResize="0"/>
          <p:nvPr/>
        </p:nvPicPr>
        <p:blipFill rotWithShape="1">
          <a:blip r:embed="rId4">
            <a:alphaModFix/>
          </a:blip>
          <a:srcRect/>
          <a:stretch/>
        </p:blipFill>
        <p:spPr>
          <a:xfrm>
            <a:off x="837650" y="1510213"/>
            <a:ext cx="692621" cy="692620"/>
          </a:xfrm>
          <a:prstGeom prst="rect">
            <a:avLst/>
          </a:prstGeom>
          <a:noFill/>
          <a:ln>
            <a:noFill/>
          </a:ln>
        </p:spPr>
      </p:pic>
      <p:sp>
        <p:nvSpPr>
          <p:cNvPr id="228" name="Google Shape;228;p5"/>
          <p:cNvSpPr txBox="1"/>
          <p:nvPr/>
        </p:nvSpPr>
        <p:spPr>
          <a:xfrm>
            <a:off x="1654525" y="1480850"/>
            <a:ext cx="247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Активно</a:t>
            </a:r>
            <a:endParaRPr sz="15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участвуем</a:t>
            </a:r>
            <a:endParaRPr sz="1500" b="0" i="0" u="none" strike="noStrike" cap="none">
              <a:solidFill>
                <a:srgbClr val="000000"/>
              </a:solidFill>
              <a:latin typeface="Roboto"/>
              <a:ea typeface="Roboto"/>
              <a:cs typeface="Roboto"/>
              <a:sym typeface="Roboto"/>
            </a:endParaRPr>
          </a:p>
        </p:txBody>
      </p:sp>
      <p:sp>
        <p:nvSpPr>
          <p:cNvPr id="229" name="Google Shape;229;p5"/>
          <p:cNvSpPr txBox="1"/>
          <p:nvPr/>
        </p:nvSpPr>
        <p:spPr>
          <a:xfrm>
            <a:off x="1654525" y="3517859"/>
            <a:ext cx="3231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Вопросы вижу в чате,</a:t>
            </a:r>
            <a:endParaRPr sz="15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могу ответить не сразу</a:t>
            </a:r>
            <a:endParaRPr sz="1500" b="0" i="0" u="none" strike="noStrike" cap="none">
              <a:solidFill>
                <a:srgbClr val="000000"/>
              </a:solidFill>
              <a:latin typeface="Roboto"/>
              <a:ea typeface="Roboto"/>
              <a:cs typeface="Roboto"/>
              <a:sym typeface="Roboto"/>
            </a:endParaRPr>
          </a:p>
        </p:txBody>
      </p:sp>
      <p:pic>
        <p:nvPicPr>
          <p:cNvPr id="230" name="Google Shape;230;p5"/>
          <p:cNvPicPr preferRelativeResize="0"/>
          <p:nvPr/>
        </p:nvPicPr>
        <p:blipFill rotWithShape="1">
          <a:blip r:embed="rId5">
            <a:alphaModFix/>
          </a:blip>
          <a:srcRect/>
          <a:stretch/>
        </p:blipFill>
        <p:spPr>
          <a:xfrm>
            <a:off x="837651" y="2514043"/>
            <a:ext cx="692621" cy="692599"/>
          </a:xfrm>
          <a:prstGeom prst="rect">
            <a:avLst/>
          </a:prstGeom>
          <a:noFill/>
          <a:ln>
            <a:noFill/>
          </a:ln>
        </p:spPr>
      </p:pic>
      <p:sp>
        <p:nvSpPr>
          <p:cNvPr id="231" name="Google Shape;231;p5"/>
          <p:cNvSpPr txBox="1"/>
          <p:nvPr/>
        </p:nvSpPr>
        <p:spPr>
          <a:xfrm>
            <a:off x="1654525" y="2519056"/>
            <a:ext cx="3231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Задаем вопрос в чат </a:t>
            </a:r>
            <a:endParaRPr sz="15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или поднимаем руку</a:t>
            </a:r>
            <a:endParaRPr sz="1500" b="0" i="0" u="none" strike="noStrike" cap="none">
              <a:solidFill>
                <a:srgbClr val="000000"/>
              </a:solidFill>
              <a:latin typeface="Roboto"/>
              <a:ea typeface="Roboto"/>
              <a:cs typeface="Roboto"/>
              <a:sym typeface="Roboto"/>
            </a:endParaRPr>
          </a:p>
        </p:txBody>
      </p:sp>
      <p:pic>
        <p:nvPicPr>
          <p:cNvPr id="232" name="Google Shape;232;p5"/>
          <p:cNvPicPr preferRelativeResize="0"/>
          <p:nvPr/>
        </p:nvPicPr>
        <p:blipFill rotWithShape="1">
          <a:blip r:embed="rId6">
            <a:alphaModFix/>
          </a:blip>
          <a:srcRect/>
          <a:stretch/>
        </p:blipFill>
        <p:spPr>
          <a:xfrm>
            <a:off x="5009773" y="2531797"/>
            <a:ext cx="621000" cy="621000"/>
          </a:xfrm>
          <a:prstGeom prst="rect">
            <a:avLst/>
          </a:prstGeom>
          <a:noFill/>
          <a:ln>
            <a:noFill/>
          </a:ln>
        </p:spPr>
      </p:pic>
      <p:sp>
        <p:nvSpPr>
          <p:cNvPr id="233" name="Google Shape;233;p5"/>
          <p:cNvSpPr txBox="1"/>
          <p:nvPr/>
        </p:nvSpPr>
        <p:spPr>
          <a:xfrm>
            <a:off x="5755025" y="2519050"/>
            <a:ext cx="2665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Включаем камеры, </a:t>
            </a:r>
            <a:endParaRPr sz="15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r>
              <a:rPr lang="ru" sz="1500" b="0" i="0" u="none" strike="noStrike" cap="none">
                <a:solidFill>
                  <a:srgbClr val="000000"/>
                </a:solidFill>
                <a:latin typeface="Roboto"/>
                <a:ea typeface="Roboto"/>
                <a:cs typeface="Roboto"/>
                <a:sym typeface="Roboto"/>
              </a:rPr>
              <a:t>отключаем звук</a:t>
            </a:r>
            <a:endParaRPr sz="1500" b="0" i="0" u="none" strike="noStrike" cap="non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4"/>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Маршрут вебинара </a:t>
            </a:r>
            <a:r>
              <a:rPr lang="ru" sz="3200" dirty="0">
                <a:solidFill>
                  <a:schemeClr val="dk1"/>
                </a:solidFill>
                <a:latin typeface="Roboto"/>
                <a:ea typeface="Roboto"/>
                <a:cs typeface="Roboto"/>
                <a:sym typeface="Roboto"/>
              </a:rPr>
              <a:t>отказаусточивости</a:t>
            </a:r>
            <a:endParaRPr dirty="0"/>
          </a:p>
        </p:txBody>
      </p:sp>
      <p:sp>
        <p:nvSpPr>
          <p:cNvPr id="155" name="Google Shape;155;p34"/>
          <p:cNvSpPr/>
          <p:nvPr/>
        </p:nvSpPr>
        <p:spPr>
          <a:xfrm>
            <a:off x="786525" y="1205525"/>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Знакомство</a:t>
            </a:r>
            <a:endParaRPr sz="1300" dirty="0">
              <a:solidFill>
                <a:schemeClr val="dk1"/>
              </a:solidFill>
              <a:latin typeface="Roboto"/>
              <a:ea typeface="Roboto"/>
              <a:cs typeface="Roboto"/>
              <a:sym typeface="Roboto"/>
            </a:endParaRPr>
          </a:p>
        </p:txBody>
      </p:sp>
      <p:sp>
        <p:nvSpPr>
          <p:cNvPr id="156" name="Google Shape;156;p34"/>
          <p:cNvSpPr/>
          <p:nvPr/>
        </p:nvSpPr>
        <p:spPr>
          <a:xfrm>
            <a:off x="787125" y="1795027"/>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Пример сервиса</a:t>
            </a:r>
            <a:endParaRPr sz="1300" dirty="0">
              <a:solidFill>
                <a:schemeClr val="dk1"/>
              </a:solidFill>
              <a:latin typeface="Roboto"/>
              <a:ea typeface="Roboto"/>
              <a:cs typeface="Roboto"/>
              <a:sym typeface="Roboto"/>
            </a:endParaRPr>
          </a:p>
        </p:txBody>
      </p:sp>
      <p:sp>
        <p:nvSpPr>
          <p:cNvPr id="157" name="Google Shape;157;p34"/>
          <p:cNvSpPr/>
          <p:nvPr/>
        </p:nvSpPr>
        <p:spPr>
          <a:xfrm>
            <a:off x="787125" y="23720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en-US" sz="1300" dirty="0">
                <a:solidFill>
                  <a:schemeClr val="dk1"/>
                </a:solidFill>
                <a:latin typeface="Roboto"/>
                <a:ea typeface="Roboto"/>
                <a:cs typeface="Roboto"/>
                <a:sym typeface="Roboto"/>
              </a:rPr>
              <a:t>Spring Actuator</a:t>
            </a:r>
            <a:endParaRPr lang="ru-RU" sz="1300" dirty="0">
              <a:solidFill>
                <a:schemeClr val="dk1"/>
              </a:solidFill>
              <a:latin typeface="Roboto"/>
              <a:ea typeface="Roboto"/>
              <a:cs typeface="Roboto"/>
              <a:sym typeface="Roboto"/>
            </a:endParaRPr>
          </a:p>
        </p:txBody>
      </p:sp>
      <p:sp>
        <p:nvSpPr>
          <p:cNvPr id="159" name="Google Shape;159;p34"/>
          <p:cNvSpPr/>
          <p:nvPr/>
        </p:nvSpPr>
        <p:spPr>
          <a:xfrm>
            <a:off x="786525" y="2948942"/>
            <a:ext cx="3384900" cy="376200"/>
          </a:xfrm>
          <a:prstGeom prst="roundRect">
            <a:avLst>
              <a:gd name="adj" fmla="val 16667"/>
            </a:avLst>
          </a:prstGeom>
          <a:solidFill>
            <a:srgbClr val="FFD966"/>
          </a:solidFill>
          <a:ln>
            <a:noFill/>
          </a:ln>
        </p:spPr>
        <p:txBody>
          <a:bodyPr spcFirstLastPara="1" wrap="square" lIns="162000" tIns="91425" rIns="162000" bIns="91425" anchor="ctr" anchorCtr="0">
            <a:noAutofit/>
          </a:bodyPr>
          <a:lstStyle/>
          <a:p>
            <a:pPr marL="0" lvl="0" indent="0" algn="l" rtl="0">
              <a:spcBef>
                <a:spcPts val="0"/>
              </a:spcBef>
              <a:spcAft>
                <a:spcPts val="0"/>
              </a:spcAft>
              <a:buNone/>
            </a:pPr>
            <a:r>
              <a:rPr lang="ru" sz="1300" dirty="0">
                <a:solidFill>
                  <a:schemeClr val="dk1"/>
                </a:solidFill>
                <a:latin typeface="Roboto"/>
                <a:ea typeface="Roboto"/>
                <a:cs typeface="Roboto"/>
                <a:sym typeface="Roboto"/>
              </a:rPr>
              <a:t>Рефлексия</a:t>
            </a:r>
            <a:endParaRPr sz="1300" dirty="0">
              <a:latin typeface="Roboto"/>
              <a:ea typeface="Roboto"/>
              <a:cs typeface="Roboto"/>
              <a:sym typeface="Roboto"/>
            </a:endParaRPr>
          </a:p>
        </p:txBody>
      </p:sp>
      <p:cxnSp>
        <p:nvCxnSpPr>
          <p:cNvPr id="161" name="Google Shape;161;p34"/>
          <p:cNvCxnSpPr>
            <a:stCxn id="155" idx="1"/>
            <a:endCxn id="156" idx="1"/>
          </p:cNvCxnSpPr>
          <p:nvPr/>
        </p:nvCxnSpPr>
        <p:spPr>
          <a:xfrm>
            <a:off x="786525" y="1393625"/>
            <a:ext cx="600" cy="5895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62" name="Google Shape;162;p34"/>
          <p:cNvCxnSpPr>
            <a:stCxn id="156" idx="1"/>
            <a:endCxn id="157" idx="1"/>
          </p:cNvCxnSpPr>
          <p:nvPr/>
        </p:nvCxnSpPr>
        <p:spPr>
          <a:xfrm>
            <a:off x="787125" y="1983127"/>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cxnSp>
        <p:nvCxnSpPr>
          <p:cNvPr id="163" name="Google Shape;163;p34"/>
          <p:cNvCxnSpPr>
            <a:cxnSpLocks/>
            <a:stCxn id="157" idx="1"/>
          </p:cNvCxnSpPr>
          <p:nvPr/>
        </p:nvCxnSpPr>
        <p:spPr>
          <a:xfrm flipH="1">
            <a:off x="786525" y="2560142"/>
            <a:ext cx="600" cy="576900"/>
          </a:xfrm>
          <a:prstGeom prst="curvedConnector3">
            <a:avLst>
              <a:gd name="adj1" fmla="val 39787500"/>
            </a:avLst>
          </a:prstGeom>
          <a:noFill/>
          <a:ln w="9525" cap="flat" cmpd="sng">
            <a:solidFill>
              <a:schemeClr val="dk1"/>
            </a:solidFill>
            <a:prstDash val="dash"/>
            <a:round/>
            <a:headEnd type="none" w="med" len="med"/>
            <a:tailEnd type="none" w="med" len="med"/>
          </a:ln>
        </p:spPr>
      </p:cxnSp>
      <p:cxnSp>
        <p:nvCxnSpPr>
          <p:cNvPr id="164" name="Google Shape;164;p34"/>
          <p:cNvCxnSpPr>
            <a:cxnSpLocks/>
            <a:endCxn id="159" idx="1"/>
          </p:cNvCxnSpPr>
          <p:nvPr/>
        </p:nvCxnSpPr>
        <p:spPr>
          <a:xfrm>
            <a:off x="786525" y="2560006"/>
            <a:ext cx="600" cy="576900"/>
          </a:xfrm>
          <a:prstGeom prst="curvedConnector3">
            <a:avLst>
              <a:gd name="adj1" fmla="val -39687500"/>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8"/>
          <p:cNvSpPr txBox="1">
            <a:spLocks noGrp="1"/>
          </p:cNvSpPr>
          <p:nvPr>
            <p:ph type="title"/>
          </p:nvPr>
        </p:nvSpPr>
        <p:spPr>
          <a:xfrm>
            <a:off x="500550" y="330736"/>
            <a:ext cx="8520600" cy="97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00"/>
              <a:buNone/>
            </a:pPr>
            <a:r>
              <a:rPr lang="ru"/>
              <a:t>Цели урока</a:t>
            </a:r>
            <a:endParaRPr/>
          </a:p>
        </p:txBody>
      </p:sp>
      <p:sp>
        <p:nvSpPr>
          <p:cNvPr id="256" name="Google Shape;256;p8"/>
          <p:cNvSpPr txBox="1">
            <a:spLocks noGrp="1"/>
          </p:cNvSpPr>
          <p:nvPr>
            <p:ph type="subTitle" idx="4294967295"/>
          </p:nvPr>
        </p:nvSpPr>
        <p:spPr>
          <a:xfrm>
            <a:off x="544450" y="840919"/>
            <a:ext cx="7796700" cy="79260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chemeClr val="dk1"/>
              </a:buClr>
              <a:buSzPts val="1700"/>
              <a:buFont typeface="Roboto"/>
              <a:buNone/>
            </a:pPr>
            <a:r>
              <a:rPr lang="ru" sz="1500" b="1" i="0" u="none" strike="noStrike" cap="none">
                <a:solidFill>
                  <a:srgbClr val="FF7700"/>
                </a:solidFill>
                <a:latin typeface="Roboto"/>
                <a:ea typeface="Roboto"/>
                <a:cs typeface="Roboto"/>
                <a:sym typeface="Roboto"/>
              </a:rPr>
              <a:t>После занятия вы сможете</a:t>
            </a:r>
            <a:endParaRPr sz="1500" b="1" i="0" u="none" strike="noStrike" cap="none">
              <a:solidFill>
                <a:srgbClr val="FF7700"/>
              </a:solidFill>
              <a:latin typeface="Roboto"/>
              <a:ea typeface="Roboto"/>
              <a:cs typeface="Roboto"/>
              <a:sym typeface="Roboto"/>
            </a:endParaRPr>
          </a:p>
        </p:txBody>
      </p:sp>
      <p:graphicFrame>
        <p:nvGraphicFramePr>
          <p:cNvPr id="257" name="Google Shape;257;p8"/>
          <p:cNvGraphicFramePr/>
          <p:nvPr>
            <p:extLst>
              <p:ext uri="{D42A27DB-BD31-4B8C-83A1-F6EECF244321}">
                <p14:modId xmlns:p14="http://schemas.microsoft.com/office/powerpoint/2010/main" val="4293637030"/>
              </p:ext>
            </p:extLst>
          </p:nvPr>
        </p:nvGraphicFramePr>
        <p:xfrm>
          <a:off x="952500" y="1544194"/>
          <a:ext cx="7239000" cy="698608"/>
        </p:xfrm>
        <a:graphic>
          <a:graphicData uri="http://schemas.openxmlformats.org/drawingml/2006/table">
            <a:tbl>
              <a:tblPr>
                <a:noFill/>
              </a:tblPr>
              <a:tblGrid>
                <a:gridCol w="489425">
                  <a:extLst>
                    <a:ext uri="{9D8B030D-6E8A-4147-A177-3AD203B41FA5}">
                      <a16:colId xmlns:a16="http://schemas.microsoft.com/office/drawing/2014/main" val="20000"/>
                    </a:ext>
                  </a:extLst>
                </a:gridCol>
                <a:gridCol w="6749575">
                  <a:extLst>
                    <a:ext uri="{9D8B030D-6E8A-4147-A177-3AD203B41FA5}">
                      <a16:colId xmlns:a16="http://schemas.microsoft.com/office/drawing/2014/main" val="20001"/>
                    </a:ext>
                  </a:extLst>
                </a:gridCol>
              </a:tblGrid>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dirty="0">
                          <a:solidFill>
                            <a:srgbClr val="FF7700"/>
                          </a:solidFill>
                          <a:latin typeface="Roboto"/>
                          <a:ea typeface="Roboto"/>
                          <a:cs typeface="Roboto"/>
                          <a:sym typeface="Roboto"/>
                        </a:rPr>
                        <a:t>1.</a:t>
                      </a:r>
                      <a:endParaRPr sz="1300" b="1" u="none" strike="noStrike" cap="none" dirty="0">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300"/>
                        <a:buFont typeface="Arial"/>
                        <a:buNone/>
                      </a:pPr>
                      <a:r>
                        <a:rPr lang="ru-RU" sz="1300" u="none" strike="noStrike" cap="none" dirty="0">
                          <a:latin typeface="Roboto"/>
                          <a:ea typeface="Roboto"/>
                          <a:cs typeface="Roboto"/>
                          <a:sym typeface="Roboto"/>
                        </a:rPr>
                        <a:t>Что такое </a:t>
                      </a:r>
                      <a:r>
                        <a:rPr lang="en-US" sz="1300" u="none" strike="noStrike" cap="none" dirty="0">
                          <a:latin typeface="Roboto"/>
                          <a:ea typeface="Roboto"/>
                          <a:cs typeface="Roboto"/>
                          <a:sym typeface="Roboto"/>
                        </a:rPr>
                        <a:t>observability</a:t>
                      </a:r>
                      <a:endParaRPr sz="1300" u="none" strike="noStrike" cap="none"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BFC1F0">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l" rtl="0">
                        <a:lnSpc>
                          <a:spcPct val="100000"/>
                        </a:lnSpc>
                        <a:spcBef>
                          <a:spcPts val="0"/>
                        </a:spcBef>
                        <a:spcAft>
                          <a:spcPts val="0"/>
                        </a:spcAft>
                        <a:buClr>
                          <a:srgbClr val="000000"/>
                        </a:buClr>
                        <a:buSzPts val="1300"/>
                        <a:buFont typeface="Arial"/>
                        <a:buNone/>
                      </a:pPr>
                      <a:r>
                        <a:rPr lang="ru" sz="1300" b="1" u="none" strike="noStrike" cap="none">
                          <a:solidFill>
                            <a:srgbClr val="FF7700"/>
                          </a:solidFill>
                          <a:latin typeface="Roboto"/>
                          <a:ea typeface="Roboto"/>
                          <a:cs typeface="Roboto"/>
                          <a:sym typeface="Roboto"/>
                        </a:rPr>
                        <a:t>2.</a:t>
                      </a:r>
                      <a:endParaRPr sz="1300" b="1" u="none" strike="noStrike" cap="none">
                        <a:solidFill>
                          <a:srgbClr val="FF7700"/>
                        </a:solidFill>
                        <a:latin typeface="Roboto"/>
                        <a:ea typeface="Roboto"/>
                        <a:cs typeface="Roboto"/>
                        <a:sym typeface="Roboto"/>
                      </a:endParaRPr>
                    </a:p>
                  </a:txBody>
                  <a:tcPr marL="198000" marR="91425" marT="68575" marB="68575">
                    <a:lnL w="9525" cap="flat" cmpd="sng">
                      <a:solidFill>
                        <a:srgbClr val="BFC1F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ru-RU" sz="1300" u="none" strike="noStrike" cap="none">
                          <a:latin typeface="Roboto"/>
                          <a:ea typeface="Roboto"/>
                          <a:cs typeface="Roboto"/>
                          <a:sym typeface="Roboto"/>
                        </a:rPr>
                        <a:t>Возможности </a:t>
                      </a:r>
                      <a:r>
                        <a:rPr lang="en-US" sz="1300" u="none" strike="noStrike" cap="none" dirty="0">
                          <a:latin typeface="Roboto"/>
                          <a:ea typeface="Roboto"/>
                          <a:cs typeface="Roboto"/>
                          <a:sym typeface="Roboto"/>
                        </a:rPr>
                        <a:t>Spring boot actuator</a:t>
                      </a:r>
                      <a:endParaRPr lang="ru-RU" sz="1300" u="none" strike="noStrike" cap="none" dirty="0">
                        <a:latin typeface="Roboto"/>
                        <a:ea typeface="Roboto"/>
                        <a:cs typeface="Roboto"/>
                        <a:sym typeface="Roboto"/>
                      </a:endParaRPr>
                    </a:p>
                  </a:txBody>
                  <a:tcPr marL="198000" marR="91425" marT="68575" marB="68575">
                    <a:lnL w="9525" cap="flat" cmpd="sng">
                      <a:solidFill>
                        <a:schemeClr val="lt1"/>
                      </a:solidFill>
                      <a:prstDash val="solid"/>
                      <a:round/>
                      <a:headEnd type="none" w="sm" len="sm"/>
                      <a:tailEnd type="none" w="sm" len="sm"/>
                    </a:lnL>
                    <a:lnR w="9525" cap="flat" cmpd="sng">
                      <a:solidFill>
                        <a:srgbClr val="BFC1F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58" name="Google Shape;258;p8"/>
          <p:cNvPicPr preferRelativeResize="0"/>
          <p:nvPr/>
        </p:nvPicPr>
        <p:blipFill rotWithShape="1">
          <a:blip r:embed="rId3">
            <a:alphaModFix/>
          </a:blip>
          <a:srcRect/>
          <a:stretch/>
        </p:blipFill>
        <p:spPr>
          <a:xfrm>
            <a:off x="8077621" y="258179"/>
            <a:ext cx="652375" cy="65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500550" y="330724"/>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t>Пример сервиса</a:t>
            </a:r>
            <a:endParaRPr dirty="0"/>
          </a:p>
        </p:txBody>
      </p:sp>
      <p:sp>
        <p:nvSpPr>
          <p:cNvPr id="2" name="Блок-схема: узел 1">
            <a:extLst>
              <a:ext uri="{FF2B5EF4-FFF2-40B4-BE49-F238E27FC236}">
                <a16:creationId xmlns:a16="http://schemas.microsoft.com/office/drawing/2014/main" id="{5DF67216-B998-4786-92FF-5781C484A132}"/>
              </a:ext>
            </a:extLst>
          </p:cNvPr>
          <p:cNvSpPr/>
          <p:nvPr/>
        </p:nvSpPr>
        <p:spPr>
          <a:xfrm>
            <a:off x="336479" y="2174986"/>
            <a:ext cx="1117073" cy="1117073"/>
          </a:xfrm>
          <a:prstGeom prst="flowChartConnector">
            <a:avLst/>
          </a:prstGeom>
          <a:solidFill>
            <a:srgbClr val="FFD966"/>
          </a:solidFill>
          <a:ln>
            <a:noFill/>
          </a:ln>
        </p:spPr>
        <p:txBody>
          <a:bodyPr spcFirstLastPara="1" wrap="square" lIns="162000" tIns="91425" rIns="162000" bIns="91425" anchor="ctr" anchorCtr="0">
            <a:noAutofit/>
          </a:bodyPr>
          <a:lstStyle/>
          <a:p>
            <a:r>
              <a:rPr lang="en-US" sz="1300" dirty="0">
                <a:solidFill>
                  <a:schemeClr val="dk1"/>
                </a:solidFill>
                <a:latin typeface="Roboto"/>
                <a:ea typeface="Roboto"/>
              </a:rPr>
              <a:t>users</a:t>
            </a:r>
            <a:endParaRPr lang="ru-RU" sz="1300" dirty="0">
              <a:solidFill>
                <a:schemeClr val="dk1"/>
              </a:solidFill>
              <a:latin typeface="Roboto"/>
              <a:ea typeface="Roboto"/>
            </a:endParaRPr>
          </a:p>
        </p:txBody>
      </p:sp>
      <p:cxnSp>
        <p:nvCxnSpPr>
          <p:cNvPr id="7" name="Прямая со стрелкой 6">
            <a:extLst>
              <a:ext uri="{FF2B5EF4-FFF2-40B4-BE49-F238E27FC236}">
                <a16:creationId xmlns:a16="http://schemas.microsoft.com/office/drawing/2014/main" id="{6102F0FF-24D0-4ADC-9145-494479175242}"/>
              </a:ext>
            </a:extLst>
          </p:cNvPr>
          <p:cNvCxnSpPr>
            <a:cxnSpLocks/>
            <a:stCxn id="2" idx="6"/>
            <a:endCxn id="10" idx="1"/>
          </p:cNvCxnSpPr>
          <p:nvPr/>
        </p:nvCxnSpPr>
        <p:spPr>
          <a:xfrm flipV="1">
            <a:off x="1453552" y="2717868"/>
            <a:ext cx="1955315" cy="15655"/>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0" name="Прямоугольник 9">
            <a:extLst>
              <a:ext uri="{FF2B5EF4-FFF2-40B4-BE49-F238E27FC236}">
                <a16:creationId xmlns:a16="http://schemas.microsoft.com/office/drawing/2014/main" id="{0E497DBF-0B1F-4F73-B1CA-5E33BE812F4E}"/>
              </a:ext>
            </a:extLst>
          </p:cNvPr>
          <p:cNvSpPr/>
          <p:nvPr/>
        </p:nvSpPr>
        <p:spPr>
          <a:xfrm>
            <a:off x="3408867"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service_load</a:t>
            </a:r>
            <a:endParaRPr lang="en-US" sz="1300" b="1" dirty="0">
              <a:solidFill>
                <a:schemeClr val="dk1"/>
              </a:solidFill>
              <a:latin typeface="Roboto"/>
              <a:ea typeface="Roboto"/>
            </a:endParaRPr>
          </a:p>
        </p:txBody>
      </p:sp>
      <p:sp>
        <p:nvSpPr>
          <p:cNvPr id="21" name="TextBox 20">
            <a:extLst>
              <a:ext uri="{FF2B5EF4-FFF2-40B4-BE49-F238E27FC236}">
                <a16:creationId xmlns:a16="http://schemas.microsoft.com/office/drawing/2014/main" id="{319F214C-2C67-41A1-A43A-2EC662E8372A}"/>
              </a:ext>
            </a:extLst>
          </p:cNvPr>
          <p:cNvSpPr txBox="1"/>
          <p:nvPr/>
        </p:nvSpPr>
        <p:spPr>
          <a:xfrm>
            <a:off x="1534287" y="2413646"/>
            <a:ext cx="1729961"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helloOtus</a:t>
            </a:r>
            <a:endParaRPr lang="ru-RU" sz="1400" dirty="0">
              <a:solidFill>
                <a:schemeClr val="dk1"/>
              </a:solidFill>
              <a:latin typeface="Roboto"/>
              <a:ea typeface="Roboto"/>
              <a:cs typeface="Arial"/>
            </a:endParaRPr>
          </a:p>
        </p:txBody>
      </p:sp>
      <p:cxnSp>
        <p:nvCxnSpPr>
          <p:cNvPr id="31" name="Прямая со стрелкой 30">
            <a:extLst>
              <a:ext uri="{FF2B5EF4-FFF2-40B4-BE49-F238E27FC236}">
                <a16:creationId xmlns:a16="http://schemas.microsoft.com/office/drawing/2014/main" id="{ECA84AA0-23FB-46B1-9BD7-8215301D0EAC}"/>
              </a:ext>
            </a:extLst>
          </p:cNvPr>
          <p:cNvCxnSpPr>
            <a:cxnSpLocks/>
            <a:stCxn id="10" idx="3"/>
            <a:endCxn id="33" idx="1"/>
          </p:cNvCxnSpPr>
          <p:nvPr/>
        </p:nvCxnSpPr>
        <p:spPr>
          <a:xfrm>
            <a:off x="4935247" y="2717868"/>
            <a:ext cx="2517384" cy="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33" name="Прямоугольник 32">
            <a:extLst>
              <a:ext uri="{FF2B5EF4-FFF2-40B4-BE49-F238E27FC236}">
                <a16:creationId xmlns:a16="http://schemas.microsoft.com/office/drawing/2014/main" id="{31722952-F35F-4D9B-93F3-75EECD95BFC7}"/>
              </a:ext>
            </a:extLst>
          </p:cNvPr>
          <p:cNvSpPr/>
          <p:nvPr/>
        </p:nvSpPr>
        <p:spPr>
          <a:xfrm>
            <a:off x="7452631" y="2239630"/>
            <a:ext cx="1526380" cy="956475"/>
          </a:xfrm>
          <a:prstGeom prst="rect">
            <a:avLst/>
          </a:prstGeom>
          <a:solidFill>
            <a:srgbClr val="00B050"/>
          </a:solidFill>
          <a:ln>
            <a:noFill/>
          </a:ln>
        </p:spPr>
        <p:txBody>
          <a:bodyPr spcFirstLastPara="1" wrap="square" lIns="162000" tIns="91425" rIns="162000" bIns="91425" anchor="ctr" anchorCtr="0">
            <a:noAutofit/>
          </a:bodyPr>
          <a:lstStyle/>
          <a:p>
            <a:r>
              <a:rPr lang="en-US" sz="1300" b="1" dirty="0" err="1">
                <a:solidFill>
                  <a:schemeClr val="dk1"/>
                </a:solidFill>
                <a:latin typeface="Roboto"/>
                <a:ea typeface="Roboto"/>
              </a:rPr>
              <a:t>Randomanswer</a:t>
            </a:r>
            <a:endParaRPr lang="en-US" sz="1300" b="1" dirty="0">
              <a:solidFill>
                <a:schemeClr val="dk1"/>
              </a:solidFill>
              <a:latin typeface="Roboto"/>
              <a:ea typeface="Roboto"/>
            </a:endParaRPr>
          </a:p>
        </p:txBody>
      </p:sp>
      <p:sp>
        <p:nvSpPr>
          <p:cNvPr id="34" name="TextBox 33">
            <a:extLst>
              <a:ext uri="{FF2B5EF4-FFF2-40B4-BE49-F238E27FC236}">
                <a16:creationId xmlns:a16="http://schemas.microsoft.com/office/drawing/2014/main" id="{93B47477-7844-48F5-9F4B-B16519A38FAF}"/>
              </a:ext>
            </a:extLst>
          </p:cNvPr>
          <p:cNvSpPr txBox="1"/>
          <p:nvPr/>
        </p:nvSpPr>
        <p:spPr>
          <a:xfrm>
            <a:off x="5046948" y="2391465"/>
            <a:ext cx="2372765" cy="307777"/>
          </a:xfrm>
          <a:prstGeom prst="rect">
            <a:avLst/>
          </a:prstGeom>
          <a:noFill/>
        </p:spPr>
        <p:txBody>
          <a:bodyPr wrap="none" rtlCol="0">
            <a:spAutoFit/>
          </a:bodyPr>
          <a:lstStyle/>
          <a:p>
            <a:r>
              <a:rPr lang="en-US" dirty="0"/>
              <a:t>get   </a:t>
            </a:r>
            <a:r>
              <a:rPr lang="en-US" sz="1400" dirty="0">
                <a:solidFill>
                  <a:schemeClr val="dk1"/>
                </a:solidFill>
                <a:latin typeface="Roboto"/>
                <a:ea typeface="Roboto"/>
                <a:cs typeface="Arial"/>
              </a:rPr>
              <a:t>/</a:t>
            </a:r>
            <a:r>
              <a:rPr lang="en-US" sz="1400" dirty="0" err="1">
                <a:solidFill>
                  <a:schemeClr val="dk1"/>
                </a:solidFill>
                <a:latin typeface="Roboto"/>
                <a:ea typeface="Roboto"/>
                <a:cs typeface="Arial"/>
              </a:rPr>
              <a:t>api</a:t>
            </a:r>
            <a:r>
              <a:rPr lang="en-US" sz="1400" dirty="0">
                <a:solidFill>
                  <a:schemeClr val="dk1"/>
                </a:solidFill>
                <a:latin typeface="Roboto"/>
                <a:ea typeface="Roboto"/>
                <a:cs typeface="Arial"/>
              </a:rPr>
              <a:t>/</a:t>
            </a:r>
            <a:r>
              <a:rPr lang="en-US" dirty="0"/>
              <a:t>random-response</a:t>
            </a:r>
            <a:endParaRPr lang="ru-RU" sz="1400" dirty="0">
              <a:solidFill>
                <a:schemeClr val="dk1"/>
              </a:solidFill>
              <a:latin typeface="Roboto"/>
              <a:ea typeface="Roboto"/>
              <a:cs typeface="Arial"/>
            </a:endParaRPr>
          </a:p>
        </p:txBody>
      </p:sp>
    </p:spTree>
    <p:extLst>
      <p:ext uri="{BB962C8B-B14F-4D97-AF65-F5344CB8AC3E}">
        <p14:creationId xmlns:p14="http://schemas.microsoft.com/office/powerpoint/2010/main" val="86149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a:spLocks noGrp="1"/>
          </p:cNvSpPr>
          <p:nvPr>
            <p:ph type="title"/>
          </p:nvPr>
        </p:nvSpPr>
        <p:spPr>
          <a:xfrm>
            <a:off x="956225" y="396400"/>
            <a:ext cx="69318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ru" sz="7200"/>
              <a:t>LIVE</a:t>
            </a:r>
            <a:endParaRPr sz="7200"/>
          </a:p>
        </p:txBody>
      </p:sp>
    </p:spTree>
    <p:extLst>
      <p:ext uri="{BB962C8B-B14F-4D97-AF65-F5344CB8AC3E}">
        <p14:creationId xmlns:p14="http://schemas.microsoft.com/office/powerpoint/2010/main" val="582411128"/>
      </p:ext>
    </p:extLst>
  </p:cSld>
  <p:clrMapOvr>
    <a:masterClrMapping/>
  </p:clrMapOvr>
</p:sld>
</file>

<file path=ppt/theme/theme1.xml><?xml version="1.0" encoding="utf-8"?>
<a:theme xmlns:a="http://schemas.openxmlformats.org/drawingml/2006/main" name="Светлая тема">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22990</TotalTime>
  <Words>1914</Words>
  <Application>Microsoft Office PowerPoint</Application>
  <PresentationFormat>Экран (16:9)</PresentationFormat>
  <Paragraphs>248</Paragraphs>
  <Slides>23</Slides>
  <Notes>23</Notes>
  <HiddenSlides>1</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23</vt:i4>
      </vt:variant>
    </vt:vector>
  </HeadingPairs>
  <TitlesOfParts>
    <vt:vector size="31" baseType="lpstr">
      <vt:lpstr>Calibri</vt:lpstr>
      <vt:lpstr>Segoe UI Emoji</vt:lpstr>
      <vt:lpstr>Arial</vt:lpstr>
      <vt:lpstr>Roboto</vt:lpstr>
      <vt:lpstr>-apple-system</vt:lpstr>
      <vt:lpstr>Raleway</vt:lpstr>
      <vt:lpstr>Courier New</vt:lpstr>
      <vt:lpstr>Светлая тема</vt:lpstr>
      <vt:lpstr>Информация для преподавателя (маршрут занятия)</vt:lpstr>
      <vt:lpstr>Разбор Actuator'а Java Developer. Advanced</vt:lpstr>
      <vt:lpstr>Проверить, идет ли запись</vt:lpstr>
      <vt:lpstr>Шаблоны проектирования отказоустойчивого сервиса</vt:lpstr>
      <vt:lpstr>Правила урока</vt:lpstr>
      <vt:lpstr>Маршрут вебинара отказаусточивости</vt:lpstr>
      <vt:lpstr>Цели урока</vt:lpstr>
      <vt:lpstr>Пример сервиса</vt:lpstr>
      <vt:lpstr>LIVE</vt:lpstr>
      <vt:lpstr>Пример сервиса</vt:lpstr>
      <vt:lpstr>Пример сервиса</vt:lpstr>
      <vt:lpstr>Презентация PowerPoint</vt:lpstr>
      <vt:lpstr>Observability</vt:lpstr>
      <vt:lpstr>Компоненты Observability</vt:lpstr>
      <vt:lpstr>Spring Observability</vt:lpstr>
      <vt:lpstr>Презентация PowerPoint</vt:lpstr>
      <vt:lpstr>Endpoints</vt:lpstr>
      <vt:lpstr>Spring Boot Actuator</vt:lpstr>
      <vt:lpstr>LIVE</vt:lpstr>
      <vt:lpstr>Вопросы?</vt:lpstr>
      <vt:lpstr>Цели урока</vt:lpstr>
      <vt:lpstr>Рефлексия</vt:lpstr>
      <vt:lpstr>Приходите на следующие вебинары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Информация для преподавателя (маршрут занятия)</dc:title>
  <dc:creator>Алексей Салаев</dc:creator>
  <cp:lastModifiedBy>Алексей Салаев</cp:lastModifiedBy>
  <cp:revision>84</cp:revision>
  <dcterms:modified xsi:type="dcterms:W3CDTF">2025-07-29T16:57:19Z</dcterms:modified>
</cp:coreProperties>
</file>